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78" r:id="rId2"/>
    <p:sldId id="277" r:id="rId3"/>
    <p:sldId id="419" r:id="rId4"/>
    <p:sldId id="379" r:id="rId5"/>
    <p:sldId id="383" r:id="rId6"/>
    <p:sldId id="422" r:id="rId7"/>
    <p:sldId id="425" r:id="rId8"/>
    <p:sldId id="423" r:id="rId9"/>
    <p:sldId id="424" r:id="rId10"/>
    <p:sldId id="375" r:id="rId11"/>
    <p:sldId id="281" r:id="rId12"/>
    <p:sldId id="282" r:id="rId13"/>
    <p:sldId id="414" r:id="rId14"/>
    <p:sldId id="415" r:id="rId15"/>
    <p:sldId id="381" r:id="rId16"/>
    <p:sldId id="436" r:id="rId17"/>
    <p:sldId id="298" r:id="rId18"/>
    <p:sldId id="317" r:id="rId19"/>
    <p:sldId id="434" r:id="rId20"/>
    <p:sldId id="296" r:id="rId21"/>
    <p:sldId id="295" r:id="rId22"/>
    <p:sldId id="357" r:id="rId23"/>
    <p:sldId id="377" r:id="rId24"/>
    <p:sldId id="396" r:id="rId25"/>
    <p:sldId id="397" r:id="rId26"/>
    <p:sldId id="398" r:id="rId27"/>
    <p:sldId id="372" r:id="rId28"/>
    <p:sldId id="393" r:id="rId29"/>
    <p:sldId id="313" r:id="rId30"/>
    <p:sldId id="382" r:id="rId31"/>
    <p:sldId id="392" r:id="rId32"/>
    <p:sldId id="394" r:id="rId33"/>
    <p:sldId id="404" r:id="rId34"/>
    <p:sldId id="405" r:id="rId35"/>
    <p:sldId id="406" r:id="rId36"/>
    <p:sldId id="411" r:id="rId37"/>
    <p:sldId id="413" r:id="rId38"/>
    <p:sldId id="412" r:id="rId39"/>
    <p:sldId id="426" r:id="rId40"/>
    <p:sldId id="431" r:id="rId41"/>
    <p:sldId id="432" r:id="rId42"/>
    <p:sldId id="368" r:id="rId43"/>
    <p:sldId id="399" r:id="rId44"/>
    <p:sldId id="370" r:id="rId45"/>
    <p:sldId id="371" r:id="rId46"/>
    <p:sldId id="391" r:id="rId47"/>
    <p:sldId id="373" r:id="rId48"/>
    <p:sldId id="420" r:id="rId49"/>
    <p:sldId id="421" r:id="rId50"/>
    <p:sldId id="433" r:id="rId51"/>
    <p:sldId id="401" r:id="rId52"/>
    <p:sldId id="306" r:id="rId53"/>
    <p:sldId id="384" r:id="rId54"/>
    <p:sldId id="416" r:id="rId55"/>
    <p:sldId id="417" r:id="rId56"/>
    <p:sldId id="418" r:id="rId57"/>
    <p:sldId id="388" r:id="rId58"/>
    <p:sldId id="386" r:id="rId59"/>
    <p:sldId id="387" r:id="rId6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260"/>
    <a:srgbClr val="143154"/>
    <a:srgbClr val="D6D6D6"/>
    <a:srgbClr val="2A2B80"/>
    <a:srgbClr val="FF3476"/>
    <a:srgbClr val="10377D"/>
    <a:srgbClr val="2472FF"/>
    <a:srgbClr val="0A0A15"/>
    <a:srgbClr val="2B395B"/>
    <a:srgbClr val="362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94624" autoAdjust="0"/>
  </p:normalViewPr>
  <p:slideViewPr>
    <p:cSldViewPr>
      <p:cViewPr>
        <p:scale>
          <a:sx n="85" d="100"/>
          <a:sy n="85" d="100"/>
        </p:scale>
        <p:origin x="-1880" y="-3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4419-5933-754F-BD29-B1C8532E692D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BAB29-1189-BA49-B600-D176156D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2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BAB29-1189-BA49-B600-D176156D8F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74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54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57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6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17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60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93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72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2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57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52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84BD-AE2D-40D3-AD57-E04D963AF8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4/12/16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5000-2245-4077-88A4-401CACDAAF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457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emf"/><Relationship Id="rId3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Relationship Id="rId3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Relationship Id="rId3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eplers_supernov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633364"/>
            <a:ext cx="3168352" cy="2534682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208" y="2557637"/>
            <a:ext cx="8363272" cy="20280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Regeneration of the universe </a:t>
            </a:r>
          </a:p>
        </p:txBody>
      </p:sp>
      <p:pic>
        <p:nvPicPr>
          <p:cNvPr id="5" name="Picture 4" descr="16992184_130616_2041_4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49188"/>
            <a:ext cx="3749402" cy="2520280"/>
          </a:xfrm>
          <a:prstGeom prst="rect">
            <a:avLst/>
          </a:prstGeom>
        </p:spPr>
      </p:pic>
      <p:pic>
        <p:nvPicPr>
          <p:cNvPr id="8" name="Picture 7" descr="cats-eye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289548"/>
            <a:ext cx="3384376" cy="2538282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4864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kes-NF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1958"/>
            <a:ext cx="9433048" cy="5831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8640" y="2488168"/>
            <a:ext cx="67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4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C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" r="170"/>
          <a:stretch/>
        </p:blipFill>
        <p:spPr>
          <a:xfrm>
            <a:off x="957784" y="-8978"/>
            <a:ext cx="7196328" cy="5746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841276"/>
            <a:ext cx="2266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x 22 m dishes</a:t>
            </a:r>
          </a:p>
          <a:p>
            <a:r>
              <a:rPr lang="en-US" dirty="0" smtClean="0"/>
              <a:t>longest baseline 6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0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20 at 5.24.4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088" y="422939"/>
            <a:ext cx="4392488" cy="2148593"/>
          </a:xfrm>
          <a:prstGeom prst="rect">
            <a:avLst/>
          </a:prstGeom>
        </p:spPr>
      </p:pic>
      <p:pic>
        <p:nvPicPr>
          <p:cNvPr id="6" name="Picture 5" descr="Screen Shot 2015-02-20 at 5.19.2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048" y="2521963"/>
            <a:ext cx="5148072" cy="2525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5592" y="5276155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Wood et al. (1992)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Marshall et al. (2004)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6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048" y="2521964"/>
            <a:ext cx="5148064" cy="2531603"/>
          </a:xfrm>
          <a:prstGeom prst="rect">
            <a:avLst/>
          </a:prstGeom>
        </p:spPr>
      </p:pic>
      <p:pic>
        <p:nvPicPr>
          <p:cNvPr id="5" name="Picture 4" descr="Screen Shot 2015-02-20 at 5.24.4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088" y="422939"/>
            <a:ext cx="4392488" cy="21485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970313" y="1537473"/>
            <a:ext cx="1070174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19633" y="1536180"/>
            <a:ext cx="107017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05592" y="5276155"/>
            <a:ext cx="15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Wood et al. (1992)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Marshall et al. (2004)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3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DDgS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032" y="481236"/>
            <a:ext cx="9756576" cy="4708903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14814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84172a-f1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822"/>
            <a:ext cx="9144000" cy="51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8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sto MT"/>
                <a:cs typeface="Calisto MT"/>
              </a:rPr>
              <a:t>Metallicity</a:t>
            </a:r>
            <a:r>
              <a:rPr lang="en-US" dirty="0" smtClean="0">
                <a:latin typeface="Calisto MT"/>
                <a:cs typeface="Calisto MT"/>
              </a:rPr>
              <a:t> and Luminosity</a:t>
            </a:r>
            <a:endParaRPr lang="en-US" dirty="0">
              <a:latin typeface="Calisto MT"/>
              <a:cs typeface="Calisto MT"/>
            </a:endParaRPr>
          </a:p>
        </p:txBody>
      </p:sp>
      <p:pic>
        <p:nvPicPr>
          <p:cNvPr id="3" name="Picture 2" descr="vvs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43326"/>
            <a:ext cx="4456929" cy="4234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2305243"/>
            <a:ext cx="1753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cs typeface="Calisto MT"/>
              </a:rPr>
              <a:t>Galactic: &gt;2000</a:t>
            </a:r>
          </a:p>
          <a:p>
            <a:r>
              <a:rPr lang="en-US" dirty="0" smtClean="0">
                <a:latin typeface="Calisto MT"/>
                <a:cs typeface="Calisto MT"/>
              </a:rPr>
              <a:t>LMC: 8</a:t>
            </a:r>
          </a:p>
          <a:p>
            <a:r>
              <a:rPr lang="en-US" dirty="0" smtClean="0">
                <a:latin typeface="Calisto MT"/>
                <a:cs typeface="Calisto MT"/>
              </a:rPr>
              <a:t>SMC: 0</a:t>
            </a:r>
          </a:p>
          <a:p>
            <a:r>
              <a:rPr lang="en-US" dirty="0" smtClean="0">
                <a:latin typeface="Calisto MT"/>
                <a:cs typeface="Calisto MT"/>
              </a:rPr>
              <a:t>GCs: 0 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10078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Marshall et al. (2004)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6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sto MT"/>
                <a:cs typeface="Calisto MT"/>
              </a:rPr>
              <a:t>Metallicity</a:t>
            </a:r>
            <a:r>
              <a:rPr lang="en-US" dirty="0" smtClean="0">
                <a:latin typeface="Calisto MT"/>
                <a:cs typeface="Calisto MT"/>
              </a:rPr>
              <a:t> and Luminosity</a:t>
            </a:r>
            <a:endParaRPr lang="en-US" dirty="0">
              <a:latin typeface="Calisto MT"/>
              <a:cs typeface="Calisto MT"/>
            </a:endParaRPr>
          </a:p>
        </p:txBody>
      </p:sp>
      <p:pic>
        <p:nvPicPr>
          <p:cNvPr id="3" name="Picture 2" descr="vvs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43326"/>
            <a:ext cx="4456929" cy="4234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168" y="2305243"/>
            <a:ext cx="1753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cs typeface="Calisto MT"/>
              </a:rPr>
              <a:t>Galactic: &gt;2000</a:t>
            </a:r>
          </a:p>
          <a:p>
            <a:r>
              <a:rPr lang="en-US" dirty="0" smtClean="0">
                <a:latin typeface="Calisto MT"/>
                <a:cs typeface="Calisto MT"/>
              </a:rPr>
              <a:t>LMC: 8 5</a:t>
            </a:r>
          </a:p>
          <a:p>
            <a:r>
              <a:rPr lang="en-US" dirty="0" smtClean="0">
                <a:latin typeface="Calisto MT"/>
                <a:cs typeface="Calisto MT"/>
              </a:rPr>
              <a:t>SMC: 0</a:t>
            </a:r>
          </a:p>
          <a:p>
            <a:r>
              <a:rPr lang="en-US" dirty="0" smtClean="0">
                <a:latin typeface="Calisto MT"/>
                <a:cs typeface="Calisto MT"/>
              </a:rPr>
              <a:t>GCs: 0 </a:t>
            </a:r>
            <a:endParaRPr lang="en-US" dirty="0">
              <a:latin typeface="Calisto MT"/>
              <a:cs typeface="Calisto M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43808" y="3865612"/>
            <a:ext cx="72008" cy="72008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843808" y="3865612"/>
            <a:ext cx="80392" cy="72008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27784" y="4369668"/>
            <a:ext cx="72008" cy="72008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27784" y="4369668"/>
            <a:ext cx="80392" cy="72008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35424" y="3649588"/>
            <a:ext cx="72008" cy="72008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35424" y="3649588"/>
            <a:ext cx="80392" cy="72008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04248" y="2713484"/>
            <a:ext cx="144016" cy="144016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804248" y="2713484"/>
            <a:ext cx="152400" cy="144016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510078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Marshall et al. (2004)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7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apan talk movie.mov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571241"/>
            <a:ext cx="345638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Awarded 92 hours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Four new OH masers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Doubled the number of reliable </a:t>
            </a:r>
            <a:r>
              <a:rPr lang="en-US" dirty="0" err="1" smtClean="0"/>
              <a:t>Vexp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3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265040"/>
            <a:ext cx="8229600" cy="9525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sto MT"/>
                <a:cs typeface="Calisto MT"/>
              </a:rPr>
              <a:t>Maser Discoveries with the SKA</a:t>
            </a:r>
            <a:endParaRPr lang="en-GB" dirty="0">
              <a:solidFill>
                <a:schemeClr val="bg1"/>
              </a:solidFill>
              <a:latin typeface="Calisto MT"/>
              <a:cs typeface="Calisto M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2543" y="3734370"/>
            <a:ext cx="2498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sto MT"/>
                <a:cs typeface="Calisto MT"/>
              </a:rPr>
              <a:t>Steve </a:t>
            </a:r>
            <a:r>
              <a:rPr lang="en-US" dirty="0" smtClean="0">
                <a:solidFill>
                  <a:srgbClr val="000000"/>
                </a:solidFill>
                <a:latin typeface="Calisto MT"/>
                <a:cs typeface="Calisto MT"/>
              </a:rPr>
              <a:t>Goldman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cs typeface="Calisto MT"/>
              </a:rPr>
              <a:t>12 April, 2016</a:t>
            </a:r>
            <a:endParaRPr lang="en-US" dirty="0">
              <a:solidFill>
                <a:srgbClr val="000000"/>
              </a:solidFill>
              <a:cs typeface="Calisto MT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sto MT"/>
                <a:cs typeface="Calisto MT"/>
              </a:rPr>
              <a:t>Cavendish Laboratories</a:t>
            </a:r>
          </a:p>
        </p:txBody>
      </p:sp>
      <p:pic>
        <p:nvPicPr>
          <p:cNvPr id="5" name="Picture 4" descr="ras_log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3205"/>
            <a:ext cx="1152128" cy="1151552"/>
          </a:xfrm>
          <a:prstGeom prst="rect">
            <a:avLst/>
          </a:prstGeom>
        </p:spPr>
      </p:pic>
      <p:pic>
        <p:nvPicPr>
          <p:cNvPr id="6" name="Picture 5" descr="KPA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56572"/>
            <a:ext cx="1008112" cy="10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mc_field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6401" r="1561" b="6399"/>
          <a:stretch/>
        </p:blipFill>
        <p:spPr>
          <a:xfrm>
            <a:off x="251520" y="365760"/>
            <a:ext cx="5294376" cy="4983480"/>
          </a:xfrm>
          <a:prstGeom prst="rect">
            <a:avLst/>
          </a:prstGeom>
        </p:spPr>
      </p:pic>
      <p:pic>
        <p:nvPicPr>
          <p:cNvPr id="3" name="Picture 2" descr="smc_fiel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61356"/>
            <a:ext cx="3024336" cy="26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4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ster_lmc_tagg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6455" y="12470659"/>
            <a:ext cx="8612659" cy="5615622"/>
          </a:xfrm>
          <a:prstGeom prst="rect">
            <a:avLst/>
          </a:prstGeom>
          <a:ln w="38100" cmpd="sng">
            <a:solidFill>
              <a:srgbClr val="000090"/>
            </a:solidFill>
          </a:ln>
          <a:effectLst/>
        </p:spPr>
      </p:pic>
      <p:pic>
        <p:nvPicPr>
          <p:cNvPr id="10" name="Picture 9" descr="ssssss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2" t="1600" r="1088" b="1600"/>
          <a:stretch/>
        </p:blipFill>
        <p:spPr>
          <a:xfrm>
            <a:off x="125306" y="-16731"/>
            <a:ext cx="8839182" cy="5731731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TextBox 1"/>
          <p:cNvSpPr txBox="1"/>
          <p:nvPr/>
        </p:nvSpPr>
        <p:spPr>
          <a:xfrm>
            <a:off x="9099176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0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c_fiel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942"/>
            <a:ext cx="6624736" cy="5713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6029" y="553244"/>
            <a:ext cx="103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 masers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sto MT"/>
                <a:cs typeface="Calisto MT"/>
              </a:rPr>
              <a:t>Metallicity</a:t>
            </a:r>
            <a:r>
              <a:rPr lang="en-US" dirty="0" smtClean="0">
                <a:latin typeface="Calisto MT"/>
                <a:cs typeface="Calisto MT"/>
              </a:rPr>
              <a:t> and Luminosity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305243"/>
            <a:ext cx="1753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cs typeface="Calisto MT"/>
              </a:rPr>
              <a:t>Galactic: &gt;2000</a:t>
            </a:r>
          </a:p>
          <a:p>
            <a:r>
              <a:rPr lang="en-US" dirty="0" smtClean="0">
                <a:latin typeface="Calisto MT"/>
                <a:cs typeface="Calisto MT"/>
              </a:rPr>
              <a:t>LMC: 12</a:t>
            </a:r>
          </a:p>
          <a:p>
            <a:r>
              <a:rPr lang="en-US" dirty="0" smtClean="0">
                <a:latin typeface="Calisto MT"/>
                <a:cs typeface="Calisto MT"/>
              </a:rPr>
              <a:t>SMC: 0</a:t>
            </a:r>
          </a:p>
          <a:p>
            <a:r>
              <a:rPr lang="en-US" dirty="0" smtClean="0">
                <a:latin typeface="Calisto MT"/>
                <a:cs typeface="Calisto MT"/>
              </a:rPr>
              <a:t>GCs: 0 </a:t>
            </a:r>
            <a:endParaRPr lang="en-US" dirty="0">
              <a:latin typeface="Calisto MT"/>
              <a:cs typeface="Calisto MT"/>
            </a:endParaRPr>
          </a:p>
        </p:txBody>
      </p:sp>
      <p:pic>
        <p:nvPicPr>
          <p:cNvPr id="3" name="Picture 2" descr="v_vs_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9308"/>
            <a:ext cx="4248472" cy="42484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4" name="TextBox 23"/>
          <p:cNvSpPr txBox="1"/>
          <p:nvPr/>
        </p:nvSpPr>
        <p:spPr>
          <a:xfrm>
            <a:off x="323528" y="501774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9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_vs_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9308"/>
            <a:ext cx="4248472" cy="42484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sto MT"/>
                <a:cs typeface="Calisto MT"/>
              </a:rPr>
              <a:t>Metallicity</a:t>
            </a:r>
            <a:r>
              <a:rPr lang="en-US" dirty="0" smtClean="0">
                <a:latin typeface="Calisto MT"/>
                <a:cs typeface="Calisto MT"/>
              </a:rPr>
              <a:t> and Luminosity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305243"/>
            <a:ext cx="1753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cs typeface="Calisto MT"/>
              </a:rPr>
              <a:t>Galactic: &gt;2000</a:t>
            </a:r>
          </a:p>
          <a:p>
            <a:r>
              <a:rPr lang="en-US" dirty="0" smtClean="0">
                <a:latin typeface="Calisto MT"/>
                <a:cs typeface="Calisto MT"/>
              </a:rPr>
              <a:t>LMC: 12</a:t>
            </a:r>
          </a:p>
          <a:p>
            <a:r>
              <a:rPr lang="en-US" dirty="0" smtClean="0">
                <a:latin typeface="Calisto MT"/>
                <a:cs typeface="Calisto MT"/>
              </a:rPr>
              <a:t>SMC: 0</a:t>
            </a:r>
          </a:p>
          <a:p>
            <a:r>
              <a:rPr lang="en-US" dirty="0" smtClean="0">
                <a:latin typeface="Calisto MT"/>
                <a:cs typeface="Calisto MT"/>
              </a:rPr>
              <a:t>GCs: 0 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144927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listo MT"/>
                <a:cs typeface="Calisto MT"/>
              </a:rPr>
              <a:t>ν</a:t>
            </a:r>
            <a:r>
              <a:rPr lang="en-US" sz="2000" baseline="-25000" dirty="0" err="1" smtClean="0">
                <a:latin typeface="Calisto MT"/>
                <a:cs typeface="Calisto MT"/>
              </a:rPr>
              <a:t>exp</a:t>
            </a:r>
            <a:r>
              <a:rPr lang="en-US" sz="2000" dirty="0" smtClean="0">
                <a:latin typeface="Calisto MT"/>
                <a:cs typeface="Calisto MT"/>
              </a:rPr>
              <a:t> </a:t>
            </a:r>
            <a:r>
              <a:rPr lang="en-US" sz="2000" dirty="0" smtClean="0"/>
              <a:t>∝</a:t>
            </a:r>
            <a:r>
              <a:rPr lang="en-US" sz="2000" dirty="0" smtClean="0">
                <a:latin typeface="Calisto MT"/>
                <a:cs typeface="Calisto MT"/>
              </a:rPr>
              <a:t> ψ</a:t>
            </a:r>
            <a:r>
              <a:rPr lang="en-US" sz="2000" baseline="30000" dirty="0" smtClean="0">
                <a:latin typeface="Calisto MT"/>
                <a:cs typeface="Calisto MT"/>
              </a:rPr>
              <a:t>1/2 </a:t>
            </a:r>
            <a:r>
              <a:rPr lang="en-US" sz="2000" dirty="0" smtClean="0">
                <a:latin typeface="Calisto MT"/>
                <a:cs typeface="Calisto MT"/>
              </a:rPr>
              <a:t>L</a:t>
            </a:r>
            <a:r>
              <a:rPr lang="en-US" sz="2000" baseline="30000" dirty="0" smtClean="0">
                <a:latin typeface="Calisto MT"/>
                <a:cs typeface="Calisto MT"/>
              </a:rPr>
              <a:t>1/4</a:t>
            </a:r>
            <a:endParaRPr lang="en-US" sz="2000" dirty="0">
              <a:latin typeface="Calisto MT"/>
              <a:cs typeface="Calisto M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501774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3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_vs_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9308"/>
            <a:ext cx="4248472" cy="42484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sto MT"/>
                <a:cs typeface="Calisto MT"/>
              </a:rPr>
              <a:t>Metallicity</a:t>
            </a:r>
            <a:r>
              <a:rPr lang="en-US" dirty="0" smtClean="0">
                <a:latin typeface="Calisto MT"/>
                <a:cs typeface="Calisto MT"/>
              </a:rPr>
              <a:t> and Luminosity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305243"/>
            <a:ext cx="1753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cs typeface="Calisto MT"/>
              </a:rPr>
              <a:t>Galactic: &gt;2000</a:t>
            </a:r>
          </a:p>
          <a:p>
            <a:r>
              <a:rPr lang="en-US" dirty="0" smtClean="0">
                <a:latin typeface="Calisto MT"/>
                <a:cs typeface="Calisto MT"/>
              </a:rPr>
              <a:t>LMC: 12</a:t>
            </a:r>
          </a:p>
          <a:p>
            <a:r>
              <a:rPr lang="en-US" dirty="0" smtClean="0">
                <a:latin typeface="Calisto MT"/>
                <a:cs typeface="Calisto MT"/>
              </a:rPr>
              <a:t>SMC: 0</a:t>
            </a:r>
          </a:p>
          <a:p>
            <a:r>
              <a:rPr lang="en-US" dirty="0" smtClean="0">
                <a:latin typeface="Calisto MT"/>
                <a:cs typeface="Calisto MT"/>
              </a:rPr>
              <a:t>GCs: 0 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422565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cs typeface="Calisto MT"/>
              </a:rPr>
              <a:t>ν</a:t>
            </a:r>
            <a:r>
              <a:rPr lang="en-US" sz="2000" baseline="-25000" dirty="0" err="1">
                <a:cs typeface="Calisto MT"/>
              </a:rPr>
              <a:t>exp</a:t>
            </a:r>
            <a:r>
              <a:rPr lang="en-US" sz="2000" dirty="0">
                <a:cs typeface="Calisto MT"/>
              </a:rPr>
              <a:t> </a:t>
            </a:r>
            <a:r>
              <a:rPr lang="en-US" sz="2000" dirty="0" smtClean="0">
                <a:latin typeface="Calisto MT"/>
                <a:cs typeface="Calisto MT"/>
              </a:rPr>
              <a:t>= 0.13</a:t>
            </a:r>
            <a:r>
              <a:rPr lang="en-US" sz="2000" dirty="0" smtClean="0">
                <a:cs typeface="Calisto MT"/>
              </a:rPr>
              <a:t> </a:t>
            </a:r>
            <a:r>
              <a:rPr lang="en-US" sz="2000" dirty="0" smtClean="0">
                <a:latin typeface="Calisto MT"/>
                <a:cs typeface="Calisto MT"/>
              </a:rPr>
              <a:t>ψ</a:t>
            </a:r>
            <a:r>
              <a:rPr lang="en-US" sz="2000" baseline="30000" dirty="0" smtClean="0">
                <a:latin typeface="Calisto MT"/>
                <a:cs typeface="Calisto MT"/>
              </a:rPr>
              <a:t>1/2  </a:t>
            </a:r>
            <a:r>
              <a:rPr lang="en-US" sz="2000" dirty="0" smtClean="0">
                <a:latin typeface="Calisto MT"/>
                <a:cs typeface="Calisto MT"/>
              </a:rPr>
              <a:t>L</a:t>
            </a:r>
            <a:r>
              <a:rPr lang="en-US" sz="2000" baseline="30000" dirty="0" smtClean="0">
                <a:latin typeface="Calisto MT"/>
                <a:cs typeface="Calisto MT"/>
              </a:rPr>
              <a:t>0.4 </a:t>
            </a:r>
            <a:endParaRPr lang="en-US" sz="2000" dirty="0">
              <a:latin typeface="Calisto MT"/>
              <a:cs typeface="Calisto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144927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listo MT"/>
                <a:cs typeface="Calisto MT"/>
              </a:rPr>
              <a:t>ν</a:t>
            </a:r>
            <a:r>
              <a:rPr lang="en-US" sz="2000" baseline="-25000" dirty="0" err="1" smtClean="0">
                <a:latin typeface="Calisto MT"/>
                <a:cs typeface="Calisto MT"/>
              </a:rPr>
              <a:t>exp</a:t>
            </a:r>
            <a:r>
              <a:rPr lang="en-US" sz="2000" dirty="0" smtClean="0">
                <a:latin typeface="Calisto MT"/>
                <a:cs typeface="Calisto MT"/>
              </a:rPr>
              <a:t> </a:t>
            </a:r>
            <a:r>
              <a:rPr lang="en-US" sz="2000" dirty="0" smtClean="0"/>
              <a:t>∝</a:t>
            </a:r>
            <a:r>
              <a:rPr lang="en-US" sz="2000" dirty="0" smtClean="0">
                <a:latin typeface="Calisto MT"/>
                <a:cs typeface="Calisto MT"/>
              </a:rPr>
              <a:t> ψ</a:t>
            </a:r>
            <a:r>
              <a:rPr lang="en-US" sz="2000" baseline="30000" dirty="0" smtClean="0">
                <a:latin typeface="Calisto MT"/>
                <a:cs typeface="Calisto MT"/>
              </a:rPr>
              <a:t>1/2 </a:t>
            </a:r>
            <a:r>
              <a:rPr lang="en-US" sz="2000" dirty="0" smtClean="0">
                <a:latin typeface="Calisto MT"/>
                <a:cs typeface="Calisto MT"/>
              </a:rPr>
              <a:t>L</a:t>
            </a:r>
            <a:r>
              <a:rPr lang="en-US" sz="2000" baseline="30000" dirty="0" smtClean="0">
                <a:latin typeface="Calisto MT"/>
                <a:cs typeface="Calisto MT"/>
              </a:rPr>
              <a:t>1/4</a:t>
            </a:r>
            <a:endParaRPr lang="en-US" sz="2000" dirty="0">
              <a:latin typeface="Calisto MT"/>
              <a:cs typeface="Calisto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501774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5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_vs_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9308"/>
            <a:ext cx="4248472" cy="42484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sto MT"/>
                <a:cs typeface="Calisto MT"/>
              </a:rPr>
              <a:t>Metallicity</a:t>
            </a:r>
            <a:r>
              <a:rPr lang="en-US" dirty="0" smtClean="0">
                <a:latin typeface="Calisto MT"/>
                <a:cs typeface="Calisto MT"/>
              </a:rPr>
              <a:t> and Luminosity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305243"/>
            <a:ext cx="1753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cs typeface="Calisto MT"/>
              </a:rPr>
              <a:t>Galactic: &gt;2000</a:t>
            </a:r>
          </a:p>
          <a:p>
            <a:r>
              <a:rPr lang="en-US" dirty="0" smtClean="0">
                <a:latin typeface="Calisto MT"/>
                <a:cs typeface="Calisto MT"/>
              </a:rPr>
              <a:t>LMC: 12</a:t>
            </a:r>
          </a:p>
          <a:p>
            <a:r>
              <a:rPr lang="en-US" dirty="0" smtClean="0">
                <a:latin typeface="Calisto MT"/>
                <a:cs typeface="Calisto MT"/>
              </a:rPr>
              <a:t>SMC: 0</a:t>
            </a:r>
          </a:p>
          <a:p>
            <a:r>
              <a:rPr lang="en-US" dirty="0" smtClean="0">
                <a:latin typeface="Calisto MT"/>
                <a:cs typeface="Calisto MT"/>
              </a:rPr>
              <a:t>GCs: 0 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144927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listo MT"/>
                <a:cs typeface="Calisto MT"/>
              </a:rPr>
              <a:t>ν</a:t>
            </a:r>
            <a:r>
              <a:rPr lang="en-US" sz="2000" baseline="-25000" dirty="0" err="1" smtClean="0">
                <a:latin typeface="Calisto MT"/>
                <a:cs typeface="Calisto MT"/>
              </a:rPr>
              <a:t>exp</a:t>
            </a:r>
            <a:r>
              <a:rPr lang="en-US" sz="2000" dirty="0" smtClean="0">
                <a:latin typeface="Calisto MT"/>
                <a:cs typeface="Calisto MT"/>
              </a:rPr>
              <a:t> </a:t>
            </a:r>
            <a:r>
              <a:rPr lang="en-US" sz="2000" dirty="0" smtClean="0"/>
              <a:t>∝</a:t>
            </a:r>
            <a:r>
              <a:rPr lang="en-US" sz="2000" dirty="0" smtClean="0">
                <a:latin typeface="Calisto MT"/>
                <a:cs typeface="Calisto MT"/>
              </a:rPr>
              <a:t> ψ</a:t>
            </a:r>
            <a:r>
              <a:rPr lang="en-US" sz="2000" baseline="30000" dirty="0" smtClean="0">
                <a:latin typeface="Calisto MT"/>
                <a:cs typeface="Calisto MT"/>
              </a:rPr>
              <a:t>1/2 </a:t>
            </a:r>
            <a:r>
              <a:rPr lang="en-US" sz="2000" dirty="0" smtClean="0">
                <a:latin typeface="Calisto MT"/>
                <a:cs typeface="Calisto MT"/>
              </a:rPr>
              <a:t>L</a:t>
            </a:r>
            <a:r>
              <a:rPr lang="en-US" sz="2000" baseline="30000" dirty="0" smtClean="0">
                <a:latin typeface="Calisto MT"/>
                <a:cs typeface="Calisto MT"/>
              </a:rPr>
              <a:t>1/4</a:t>
            </a:r>
            <a:endParaRPr lang="en-US" sz="2000" dirty="0">
              <a:latin typeface="Calisto MT"/>
              <a:cs typeface="Calisto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104" y="490566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sto MT"/>
                <a:cs typeface="Calisto MT"/>
              </a:rPr>
              <a:t>Scaled to galactic samples</a:t>
            </a:r>
            <a:endParaRPr lang="en-US" sz="2000" dirty="0">
              <a:latin typeface="Calisto MT"/>
              <a:cs typeface="Calisto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501774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422565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cs typeface="Calisto MT"/>
              </a:rPr>
              <a:t>ν</a:t>
            </a:r>
            <a:r>
              <a:rPr lang="en-US" sz="2000" baseline="-25000" dirty="0" err="1">
                <a:cs typeface="Calisto MT"/>
              </a:rPr>
              <a:t>exp</a:t>
            </a:r>
            <a:r>
              <a:rPr lang="en-US" sz="2000" dirty="0">
                <a:cs typeface="Calisto MT"/>
              </a:rPr>
              <a:t> </a:t>
            </a:r>
            <a:r>
              <a:rPr lang="en-US" sz="2000" dirty="0" smtClean="0">
                <a:latin typeface="Calisto MT"/>
                <a:cs typeface="Calisto MT"/>
              </a:rPr>
              <a:t>= 0.13</a:t>
            </a:r>
            <a:r>
              <a:rPr lang="en-US" sz="2000" dirty="0" smtClean="0">
                <a:cs typeface="Calisto MT"/>
              </a:rPr>
              <a:t> </a:t>
            </a:r>
            <a:r>
              <a:rPr lang="en-US" sz="2000" dirty="0" smtClean="0">
                <a:latin typeface="Calisto MT"/>
                <a:cs typeface="Calisto MT"/>
              </a:rPr>
              <a:t>ψ</a:t>
            </a:r>
            <a:r>
              <a:rPr lang="en-US" sz="2000" baseline="30000" dirty="0" smtClean="0">
                <a:latin typeface="Calisto MT"/>
                <a:cs typeface="Calisto MT"/>
              </a:rPr>
              <a:t>1/2  </a:t>
            </a:r>
            <a:r>
              <a:rPr lang="en-US" sz="2000" dirty="0" smtClean="0">
                <a:latin typeface="Calisto MT"/>
                <a:cs typeface="Calisto MT"/>
              </a:rPr>
              <a:t>L</a:t>
            </a:r>
            <a:r>
              <a:rPr lang="en-US" sz="2000" baseline="30000" dirty="0" smtClean="0">
                <a:latin typeface="Calisto MT"/>
                <a:cs typeface="Calisto MT"/>
              </a:rPr>
              <a:t>0.4 </a:t>
            </a:r>
            <a:endParaRPr lang="en-US" sz="2000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21767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048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Energy Distribution (SED) 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1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xlmc807_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83752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42471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sxlmc807_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83752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19320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Photometry from: 2MASS, DENIS, MSX, AKARI, IRAS, </a:t>
            </a:r>
            <a:r>
              <a:rPr lang="en-US" i="1" dirty="0" smtClean="0">
                <a:solidFill>
                  <a:schemeClr val="bg1"/>
                </a:solidFill>
              </a:rPr>
              <a:t>Spitzer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Spitzer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i="1" dirty="0" smtClean="0">
                <a:solidFill>
                  <a:schemeClr val="bg1"/>
                </a:solidFill>
              </a:rPr>
              <a:t>Spitzer </a:t>
            </a:r>
            <a:r>
              <a:rPr lang="en-US" dirty="0">
                <a:solidFill>
                  <a:srgbClr val="000000"/>
                </a:solidFill>
              </a:rPr>
              <a:t>(IRS)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spectra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Best fit </a:t>
            </a:r>
            <a:r>
              <a:rPr lang="en-US" sz="1400" dirty="0" smtClean="0">
                <a:solidFill>
                  <a:srgbClr val="000000"/>
                </a:solidFill>
              </a:rPr>
              <a:t>DUSTY </a:t>
            </a:r>
            <a:r>
              <a:rPr lang="en-US" dirty="0" smtClean="0">
                <a:solidFill>
                  <a:srgbClr val="000000"/>
                </a:solidFill>
              </a:rPr>
              <a:t>spectra: dotted line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Blue within 95% confidence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42471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2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48934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AGB and RSG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Masers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SED fitting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Mass loss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The impact of the SKA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522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sxlmc807_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83752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482359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Luminosity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Expected expansion velocity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Mass loss 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542471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19320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Photometry from: 2MASS, DENIS, MSX, AKARI, IRAS, </a:t>
            </a:r>
            <a:r>
              <a:rPr lang="en-US" i="1" dirty="0" smtClean="0">
                <a:solidFill>
                  <a:schemeClr val="bg1"/>
                </a:solidFill>
              </a:rPr>
              <a:t>Spitzer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Spitzer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i="1" dirty="0" smtClean="0">
                <a:solidFill>
                  <a:schemeClr val="bg1"/>
                </a:solidFill>
              </a:rPr>
              <a:t>Spitzer </a:t>
            </a:r>
            <a:r>
              <a:rPr lang="en-US" dirty="0">
                <a:solidFill>
                  <a:srgbClr val="000000"/>
                </a:solidFill>
              </a:rPr>
              <a:t>(IRS)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spectra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Best fit </a:t>
            </a:r>
            <a:r>
              <a:rPr lang="en-US" sz="1400" dirty="0" smtClean="0">
                <a:solidFill>
                  <a:srgbClr val="000000"/>
                </a:solidFill>
              </a:rPr>
              <a:t>DUSTY </a:t>
            </a:r>
            <a:r>
              <a:rPr lang="en-US" dirty="0" smtClean="0">
                <a:solidFill>
                  <a:srgbClr val="000000"/>
                </a:solidFill>
              </a:rPr>
              <a:t>spectra: dotted line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Blue within 95% confidence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3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sxlmc807_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83752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482359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Luminosity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Expected expansion velocity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Mass loss rate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OH       Expected</a:t>
            </a:r>
            <a:r>
              <a:rPr lang="en-US" dirty="0">
                <a:solidFill>
                  <a:srgbClr val="000000"/>
                </a:solidFill>
              </a:rPr>
              <a:t>	 </a:t>
            </a:r>
            <a:r>
              <a:rPr lang="en-US" dirty="0" smtClean="0">
                <a:solidFill>
                  <a:srgbClr val="000000"/>
                </a:solidFill>
              </a:rPr>
              <a:t> gas-to-dust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8.2           10.8	       200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42471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19320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Photometry from: 2MASS, DENIS, MSX, AKARI, IRAS, </a:t>
            </a:r>
            <a:r>
              <a:rPr lang="en-US" i="1" dirty="0" smtClean="0">
                <a:solidFill>
                  <a:schemeClr val="bg1"/>
                </a:solidFill>
              </a:rPr>
              <a:t>Spitzer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Spitzer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i="1" dirty="0" smtClean="0">
                <a:solidFill>
                  <a:schemeClr val="bg1"/>
                </a:solidFill>
              </a:rPr>
              <a:t>Spitzer </a:t>
            </a:r>
            <a:r>
              <a:rPr lang="en-US" dirty="0">
                <a:solidFill>
                  <a:srgbClr val="000000"/>
                </a:solidFill>
              </a:rPr>
              <a:t>(IRS)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spectra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Best fit </a:t>
            </a:r>
            <a:r>
              <a:rPr lang="en-US" sz="1400" dirty="0" smtClean="0">
                <a:solidFill>
                  <a:srgbClr val="000000"/>
                </a:solidFill>
              </a:rPr>
              <a:t>DUSTY </a:t>
            </a:r>
            <a:r>
              <a:rPr lang="en-US" dirty="0" smtClean="0">
                <a:solidFill>
                  <a:srgbClr val="000000"/>
                </a:solidFill>
              </a:rPr>
              <a:t>spectra: dotted line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Blue within 95% confidence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0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sxlmc807_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83752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482359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Luminosity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Expected expansion velocity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Mass loss rate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OH       Expected</a:t>
            </a:r>
            <a:r>
              <a:rPr lang="en-US" dirty="0">
                <a:solidFill>
                  <a:srgbClr val="000000"/>
                </a:solidFill>
              </a:rPr>
              <a:t>	 </a:t>
            </a:r>
            <a:r>
              <a:rPr lang="en-US" dirty="0" smtClean="0">
                <a:solidFill>
                  <a:srgbClr val="000000"/>
                </a:solidFill>
              </a:rPr>
              <a:t> gas-to-dust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8.2           10.8	       200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42471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6" descr="v_vs_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81436"/>
            <a:ext cx="1872208" cy="18722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Box 11"/>
          <p:cNvSpPr txBox="1"/>
          <p:nvPr/>
        </p:nvSpPr>
        <p:spPr>
          <a:xfrm>
            <a:off x="2123728" y="19320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Photometry from: 2MASS, DENIS, MSX, AKARI, IRAS, </a:t>
            </a:r>
            <a:r>
              <a:rPr lang="en-US" i="1" dirty="0" smtClean="0">
                <a:solidFill>
                  <a:schemeClr val="bg1"/>
                </a:solidFill>
              </a:rPr>
              <a:t>Spitzer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Spitzer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i="1" dirty="0" smtClean="0">
                <a:solidFill>
                  <a:schemeClr val="bg1"/>
                </a:solidFill>
              </a:rPr>
              <a:t>Spitzer </a:t>
            </a:r>
            <a:r>
              <a:rPr lang="en-US" dirty="0">
                <a:solidFill>
                  <a:srgbClr val="000000"/>
                </a:solidFill>
              </a:rPr>
              <a:t>(IRS)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spectra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Best fit </a:t>
            </a:r>
            <a:r>
              <a:rPr lang="en-US" sz="1400" dirty="0" smtClean="0">
                <a:solidFill>
                  <a:srgbClr val="000000"/>
                </a:solidFill>
              </a:rPr>
              <a:t>DUSTY </a:t>
            </a:r>
            <a:r>
              <a:rPr lang="en-US" dirty="0" smtClean="0">
                <a:solidFill>
                  <a:srgbClr val="000000"/>
                </a:solidFill>
              </a:rPr>
              <a:t>spectra: dotted line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Blue within 95% confidence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1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04 at 1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2098"/>
            <a:ext cx="8217502" cy="3465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409228"/>
            <a:ext cx="7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4740741"/>
            <a:ext cx="1603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380&lt; </a:t>
            </a:r>
            <a:r>
              <a:rPr lang="en-US" sz="1200" dirty="0" err="1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gd,expected</a:t>
            </a:r>
            <a:r>
              <a:rPr lang="en-US" sz="1200" dirty="0" smtClean="0">
                <a:solidFill>
                  <a:srgbClr val="000000"/>
                </a:solidFill>
              </a:rPr>
              <a:t> &lt; 540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0392" y="4740741"/>
            <a:ext cx="1132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R</a:t>
            </a:r>
            <a:r>
              <a:rPr lang="en-US" sz="1200" baseline="-25000" dirty="0" err="1">
                <a:solidFill>
                  <a:srgbClr val="000000"/>
                </a:solidFill>
              </a:rPr>
              <a:t>gd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,median</a:t>
            </a:r>
            <a:r>
              <a:rPr lang="en-US" sz="1200" dirty="0" smtClean="0">
                <a:solidFill>
                  <a:srgbClr val="000000"/>
                </a:solidFill>
              </a:rPr>
              <a:t>≈ 405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44408" y="1777380"/>
            <a:ext cx="432048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1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11960" y="409228"/>
            <a:ext cx="7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6012160" y="-1102940"/>
            <a:ext cx="216024" cy="3960440"/>
          </a:xfrm>
          <a:prstGeom prst="leftBrace">
            <a:avLst/>
          </a:prstGeom>
          <a:ln w="19050" cmpd="sng">
            <a:solidFill>
              <a:schemeClr val="bg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40922" y="481236"/>
            <a:ext cx="1191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DUSTY</a:t>
            </a:r>
            <a:r>
              <a:rPr lang="en-US" sz="1200" dirty="0" smtClean="0">
                <a:solidFill>
                  <a:schemeClr val="bg1"/>
                </a:solidFill>
              </a:rPr>
              <a:t> output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3203848" y="625252"/>
            <a:ext cx="216024" cy="360040"/>
          </a:xfrm>
          <a:prstGeom prst="line">
            <a:avLst/>
          </a:prstGeom>
          <a:ln w="19050" cmpd="sng">
            <a:solidFill>
              <a:schemeClr val="bg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1720" y="409228"/>
            <a:ext cx="121214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</a:t>
            </a:r>
            <a:r>
              <a:rPr lang="en-US" sz="1200" dirty="0" smtClean="0">
                <a:solidFill>
                  <a:srgbClr val="000000"/>
                </a:solidFill>
              </a:rPr>
              <a:t>rom OH maser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7" name="Picture 16" descr="Screen Shot 2016-04-04 at 1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2098"/>
            <a:ext cx="8217502" cy="34655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20072" y="4740741"/>
            <a:ext cx="1603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380&lt; </a:t>
            </a:r>
            <a:r>
              <a:rPr lang="en-US" sz="1200" dirty="0" err="1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gd,expected</a:t>
            </a:r>
            <a:r>
              <a:rPr lang="en-US" sz="1200" dirty="0" smtClean="0">
                <a:solidFill>
                  <a:srgbClr val="000000"/>
                </a:solidFill>
              </a:rPr>
              <a:t> &lt; 540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0392" y="4740741"/>
            <a:ext cx="1132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R</a:t>
            </a:r>
            <a:r>
              <a:rPr lang="en-US" sz="1200" baseline="-25000" dirty="0" err="1">
                <a:solidFill>
                  <a:srgbClr val="000000"/>
                </a:solidFill>
              </a:rPr>
              <a:t>gd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,median</a:t>
            </a:r>
            <a:r>
              <a:rPr lang="en-US" sz="1200" dirty="0" smtClean="0">
                <a:solidFill>
                  <a:srgbClr val="000000"/>
                </a:solidFill>
              </a:rPr>
              <a:t>≈ 405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4408" y="1777380"/>
            <a:ext cx="432048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3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6-04-04 at 1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2098"/>
            <a:ext cx="8217502" cy="34655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0072" y="4740741"/>
            <a:ext cx="1603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380&lt; </a:t>
            </a:r>
            <a:r>
              <a:rPr lang="en-US" sz="1200" dirty="0" err="1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gd,expected</a:t>
            </a:r>
            <a:r>
              <a:rPr lang="en-US" sz="1200" dirty="0" smtClean="0">
                <a:solidFill>
                  <a:srgbClr val="000000"/>
                </a:solidFill>
              </a:rPr>
              <a:t> &lt; 540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0392" y="4740741"/>
            <a:ext cx="1132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R</a:t>
            </a:r>
            <a:r>
              <a:rPr lang="en-US" sz="1200" baseline="-25000" dirty="0" err="1">
                <a:solidFill>
                  <a:srgbClr val="000000"/>
                </a:solidFill>
              </a:rPr>
              <a:t>gd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,median</a:t>
            </a:r>
            <a:r>
              <a:rPr lang="en-US" sz="1200" dirty="0" smtClean="0">
                <a:solidFill>
                  <a:srgbClr val="000000"/>
                </a:solidFill>
              </a:rPr>
              <a:t>≈ 405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44408" y="1777380"/>
            <a:ext cx="432048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09228"/>
            <a:ext cx="7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3203848" y="625252"/>
            <a:ext cx="216024" cy="360040"/>
          </a:xfrm>
          <a:prstGeom prst="line">
            <a:avLst/>
          </a:prstGeom>
          <a:ln w="19050" cmpd="sng">
            <a:solidFill>
              <a:schemeClr val="bg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1720" y="409228"/>
            <a:ext cx="121214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</a:t>
            </a:r>
            <a:r>
              <a:rPr lang="en-US" sz="1200" dirty="0" smtClean="0">
                <a:solidFill>
                  <a:srgbClr val="000000"/>
                </a:solidFill>
              </a:rPr>
              <a:t>rom OH maser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923928" y="192139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23928" y="21374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23928" y="249746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23928" y="336155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23928" y="372159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23928" y="39376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23928" y="3217540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23928" y="357758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923928" y="228143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923928" y="264986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40900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923928" y="42424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>
            <a:off x="6012160" y="-1102940"/>
            <a:ext cx="216024" cy="3960440"/>
          </a:xfrm>
          <a:prstGeom prst="leftBrace">
            <a:avLst/>
          </a:prstGeom>
          <a:ln w="19050" cmpd="sng">
            <a:solidFill>
              <a:schemeClr val="bg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40922" y="481236"/>
            <a:ext cx="1191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DUSTY</a:t>
            </a:r>
            <a:r>
              <a:rPr lang="en-US" sz="1200" dirty="0" smtClean="0">
                <a:solidFill>
                  <a:schemeClr val="bg1"/>
                </a:solidFill>
              </a:rPr>
              <a:t> output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5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6-04-04 at 1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2098"/>
            <a:ext cx="8217502" cy="34655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0072" y="4740741"/>
            <a:ext cx="1603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380&lt; </a:t>
            </a:r>
            <a:r>
              <a:rPr lang="en-US" sz="1200" dirty="0" err="1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gd,expected</a:t>
            </a:r>
            <a:r>
              <a:rPr lang="en-US" sz="1200" dirty="0" smtClean="0">
                <a:solidFill>
                  <a:srgbClr val="000000"/>
                </a:solidFill>
              </a:rPr>
              <a:t> &lt; 540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0392" y="4740741"/>
            <a:ext cx="1132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R</a:t>
            </a:r>
            <a:r>
              <a:rPr lang="en-US" sz="1200" baseline="-25000" dirty="0" err="1">
                <a:solidFill>
                  <a:srgbClr val="000000"/>
                </a:solidFill>
              </a:rPr>
              <a:t>gd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,median</a:t>
            </a:r>
            <a:r>
              <a:rPr lang="en-US" sz="1200" dirty="0" smtClean="0">
                <a:solidFill>
                  <a:srgbClr val="000000"/>
                </a:solidFill>
              </a:rPr>
              <a:t>≈ 405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44408" y="1777380"/>
            <a:ext cx="432048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200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09228"/>
            <a:ext cx="7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23928" y="192139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21374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23928" y="249746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3928" y="336155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23928" y="372159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23928" y="39376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23928" y="3217540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23928" y="357758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203848" y="625252"/>
            <a:ext cx="216024" cy="360040"/>
          </a:xfrm>
          <a:prstGeom prst="line">
            <a:avLst/>
          </a:prstGeom>
          <a:ln w="19050" cmpd="sng">
            <a:solidFill>
              <a:schemeClr val="bg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1720" y="409228"/>
            <a:ext cx="121214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</a:t>
            </a:r>
            <a:r>
              <a:rPr lang="en-US" sz="1200" dirty="0" smtClean="0">
                <a:solidFill>
                  <a:srgbClr val="000000"/>
                </a:solidFill>
              </a:rPr>
              <a:t>rom OH maser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676456" y="308190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668072" y="235344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668072" y="199340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8668072" y="184938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676456" y="328954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8676456" y="364958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8676456" y="386561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8676456" y="350557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228143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676456" y="214580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23928" y="264986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676456" y="250584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23928" y="40900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923928" y="42424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676456" y="401801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>
            <a:off x="6012160" y="-1102940"/>
            <a:ext cx="216024" cy="3960440"/>
          </a:xfrm>
          <a:prstGeom prst="leftBrace">
            <a:avLst/>
          </a:prstGeom>
          <a:ln w="19050" cmpd="sng">
            <a:solidFill>
              <a:schemeClr val="bg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40922" y="481236"/>
            <a:ext cx="1191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DUSTY</a:t>
            </a:r>
            <a:r>
              <a:rPr lang="en-US" sz="1200" dirty="0" smtClean="0">
                <a:solidFill>
                  <a:schemeClr val="bg1"/>
                </a:solidFill>
              </a:rPr>
              <a:t> output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7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6-04-04 at 1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2098"/>
            <a:ext cx="8217502" cy="34655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0072" y="4740741"/>
            <a:ext cx="1603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380&lt; </a:t>
            </a:r>
            <a:r>
              <a:rPr lang="en-US" sz="1200" dirty="0" err="1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gd,expected</a:t>
            </a:r>
            <a:r>
              <a:rPr lang="en-US" sz="1200" dirty="0" smtClean="0">
                <a:solidFill>
                  <a:srgbClr val="000000"/>
                </a:solidFill>
              </a:rPr>
              <a:t> &lt; 540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0392" y="4740741"/>
            <a:ext cx="1132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R</a:t>
            </a:r>
            <a:r>
              <a:rPr lang="en-US" sz="1200" baseline="-25000" dirty="0" err="1">
                <a:solidFill>
                  <a:srgbClr val="000000"/>
                </a:solidFill>
              </a:rPr>
              <a:t>gd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,median</a:t>
            </a:r>
            <a:r>
              <a:rPr lang="en-US" sz="1200" dirty="0" smtClean="0">
                <a:solidFill>
                  <a:srgbClr val="000000"/>
                </a:solidFill>
              </a:rPr>
              <a:t>≈ 405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09228"/>
            <a:ext cx="7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23928" y="192139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21374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23928" y="249746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3928" y="336155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23928" y="372159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23928" y="39376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23928" y="3217540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23928" y="357758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203848" y="625252"/>
            <a:ext cx="216024" cy="360040"/>
          </a:xfrm>
          <a:prstGeom prst="line">
            <a:avLst/>
          </a:prstGeom>
          <a:ln w="19050" cmpd="sng">
            <a:solidFill>
              <a:schemeClr val="bg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1720" y="409228"/>
            <a:ext cx="121214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</a:t>
            </a:r>
            <a:r>
              <a:rPr lang="en-US" sz="1200" dirty="0" smtClean="0">
                <a:solidFill>
                  <a:srgbClr val="000000"/>
                </a:solidFill>
              </a:rPr>
              <a:t>rom OH maser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676456" y="308190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668072" y="235344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668072" y="199340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8668072" y="184938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676456" y="328954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8676456" y="364958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8676456" y="386561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8676456" y="350557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228143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676456" y="214580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23928" y="264986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676456" y="250584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23928" y="40900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923928" y="42424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676456" y="401801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eft Brace 46"/>
          <p:cNvSpPr/>
          <p:nvPr/>
        </p:nvSpPr>
        <p:spPr>
          <a:xfrm>
            <a:off x="6012160" y="-1102940"/>
            <a:ext cx="216024" cy="3960440"/>
          </a:xfrm>
          <a:prstGeom prst="leftBrace">
            <a:avLst/>
          </a:prstGeom>
          <a:ln w="19050" cmpd="sng">
            <a:solidFill>
              <a:schemeClr val="bg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540922" y="481236"/>
            <a:ext cx="1191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DUSTY</a:t>
            </a:r>
            <a:r>
              <a:rPr lang="en-US" sz="1200" dirty="0" smtClean="0">
                <a:solidFill>
                  <a:schemeClr val="bg1"/>
                </a:solidFill>
              </a:rPr>
              <a:t> output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6-04-04 at 1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2098"/>
            <a:ext cx="8217502" cy="34655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0072" y="4740741"/>
            <a:ext cx="1603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380&lt; </a:t>
            </a:r>
            <a:r>
              <a:rPr lang="en-US" sz="1200" dirty="0" err="1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gd,expected</a:t>
            </a:r>
            <a:r>
              <a:rPr lang="en-US" sz="1200" dirty="0" smtClean="0">
                <a:solidFill>
                  <a:srgbClr val="000000"/>
                </a:solidFill>
              </a:rPr>
              <a:t> &lt; 540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0392" y="4740741"/>
            <a:ext cx="1132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R</a:t>
            </a:r>
            <a:r>
              <a:rPr lang="en-US" sz="1200" baseline="-25000" dirty="0" err="1">
                <a:solidFill>
                  <a:srgbClr val="000000"/>
                </a:solidFill>
              </a:rPr>
              <a:t>gd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,median</a:t>
            </a:r>
            <a:r>
              <a:rPr lang="en-US" sz="1200" dirty="0" smtClean="0">
                <a:solidFill>
                  <a:srgbClr val="000000"/>
                </a:solidFill>
              </a:rPr>
              <a:t>≈ 405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09228"/>
            <a:ext cx="7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23928" y="192139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21374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23928" y="249746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3928" y="336155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23928" y="372159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23928" y="39376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23928" y="3217540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23928" y="357758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203848" y="625252"/>
            <a:ext cx="216024" cy="360040"/>
          </a:xfrm>
          <a:prstGeom prst="line">
            <a:avLst/>
          </a:prstGeom>
          <a:ln w="19050" cmpd="sng">
            <a:solidFill>
              <a:schemeClr val="bg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1720" y="409228"/>
            <a:ext cx="121214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</a:t>
            </a:r>
            <a:r>
              <a:rPr lang="en-US" sz="1200" dirty="0" smtClean="0">
                <a:solidFill>
                  <a:srgbClr val="000000"/>
                </a:solidFill>
              </a:rPr>
              <a:t>rom OH maser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676456" y="308190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668072" y="235344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668072" y="199340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8668072" y="184938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676456" y="328954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8676456" y="364958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8676456" y="386561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8676456" y="350557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228143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676456" y="214580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23928" y="264986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676456" y="250584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23928" y="40900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923928" y="42424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676456" y="401801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8209887" y="1993404"/>
            <a:ext cx="466569" cy="432048"/>
          </a:xfrm>
          <a:custGeom>
            <a:avLst/>
            <a:gdLst>
              <a:gd name="connsiteX0" fmla="*/ 105944 w 592458"/>
              <a:gd name="connsiteY0" fmla="*/ 45140 h 674434"/>
              <a:gd name="connsiteX1" fmla="*/ 238080 w 592458"/>
              <a:gd name="connsiteY1" fmla="*/ 1093 h 674434"/>
              <a:gd name="connsiteX2" fmla="*/ 450966 w 592458"/>
              <a:gd name="connsiteY2" fmla="*/ 30457 h 674434"/>
              <a:gd name="connsiteX3" fmla="*/ 553738 w 592458"/>
              <a:gd name="connsiteY3" fmla="*/ 199301 h 674434"/>
              <a:gd name="connsiteX4" fmla="*/ 583102 w 592458"/>
              <a:gd name="connsiteY4" fmla="*/ 500284 h 674434"/>
              <a:gd name="connsiteX5" fmla="*/ 399580 w 592458"/>
              <a:gd name="connsiteY5" fmla="*/ 661787 h 674434"/>
              <a:gd name="connsiteX6" fmla="*/ 98603 w 592458"/>
              <a:gd name="connsiteY6" fmla="*/ 632423 h 674434"/>
              <a:gd name="connsiteX7" fmla="*/ 3171 w 592458"/>
              <a:gd name="connsiteY7" fmla="*/ 382827 h 674434"/>
              <a:gd name="connsiteX8" fmla="*/ 32535 w 592458"/>
              <a:gd name="connsiteY8" fmla="*/ 140573 h 674434"/>
              <a:gd name="connsiteX9" fmla="*/ 105944 w 592458"/>
              <a:gd name="connsiteY9" fmla="*/ 45140 h 6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458" h="674434">
                <a:moveTo>
                  <a:pt x="105944" y="45140"/>
                </a:moveTo>
                <a:cubicBezTo>
                  <a:pt x="140202" y="21893"/>
                  <a:pt x="180576" y="3540"/>
                  <a:pt x="238080" y="1093"/>
                </a:cubicBezTo>
                <a:cubicBezTo>
                  <a:pt x="295584" y="-1354"/>
                  <a:pt x="398356" y="-2578"/>
                  <a:pt x="450966" y="30457"/>
                </a:cubicBezTo>
                <a:cubicBezTo>
                  <a:pt x="503576" y="63492"/>
                  <a:pt x="531715" y="120997"/>
                  <a:pt x="553738" y="199301"/>
                </a:cubicBezTo>
                <a:cubicBezTo>
                  <a:pt x="575761" y="277605"/>
                  <a:pt x="608795" y="423203"/>
                  <a:pt x="583102" y="500284"/>
                </a:cubicBezTo>
                <a:cubicBezTo>
                  <a:pt x="557409" y="577365"/>
                  <a:pt x="480330" y="639764"/>
                  <a:pt x="399580" y="661787"/>
                </a:cubicBezTo>
                <a:cubicBezTo>
                  <a:pt x="318830" y="683810"/>
                  <a:pt x="164671" y="678916"/>
                  <a:pt x="98603" y="632423"/>
                </a:cubicBezTo>
                <a:cubicBezTo>
                  <a:pt x="32535" y="585930"/>
                  <a:pt x="14182" y="464802"/>
                  <a:pt x="3171" y="382827"/>
                </a:cubicBezTo>
                <a:cubicBezTo>
                  <a:pt x="-7840" y="300852"/>
                  <a:pt x="11736" y="198078"/>
                  <a:pt x="32535" y="140573"/>
                </a:cubicBezTo>
                <a:cubicBezTo>
                  <a:pt x="53334" y="83068"/>
                  <a:pt x="71686" y="68387"/>
                  <a:pt x="105944" y="4514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316416" y="3001516"/>
            <a:ext cx="360040" cy="360040"/>
          </a:xfrm>
          <a:custGeom>
            <a:avLst/>
            <a:gdLst>
              <a:gd name="connsiteX0" fmla="*/ 105944 w 592458"/>
              <a:gd name="connsiteY0" fmla="*/ 45140 h 674434"/>
              <a:gd name="connsiteX1" fmla="*/ 238080 w 592458"/>
              <a:gd name="connsiteY1" fmla="*/ 1093 h 674434"/>
              <a:gd name="connsiteX2" fmla="*/ 450966 w 592458"/>
              <a:gd name="connsiteY2" fmla="*/ 30457 h 674434"/>
              <a:gd name="connsiteX3" fmla="*/ 553738 w 592458"/>
              <a:gd name="connsiteY3" fmla="*/ 199301 h 674434"/>
              <a:gd name="connsiteX4" fmla="*/ 583102 w 592458"/>
              <a:gd name="connsiteY4" fmla="*/ 500284 h 674434"/>
              <a:gd name="connsiteX5" fmla="*/ 399580 w 592458"/>
              <a:gd name="connsiteY5" fmla="*/ 661787 h 674434"/>
              <a:gd name="connsiteX6" fmla="*/ 98603 w 592458"/>
              <a:gd name="connsiteY6" fmla="*/ 632423 h 674434"/>
              <a:gd name="connsiteX7" fmla="*/ 3171 w 592458"/>
              <a:gd name="connsiteY7" fmla="*/ 382827 h 674434"/>
              <a:gd name="connsiteX8" fmla="*/ 32535 w 592458"/>
              <a:gd name="connsiteY8" fmla="*/ 140573 h 674434"/>
              <a:gd name="connsiteX9" fmla="*/ 105944 w 592458"/>
              <a:gd name="connsiteY9" fmla="*/ 45140 h 6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458" h="674434">
                <a:moveTo>
                  <a:pt x="105944" y="45140"/>
                </a:moveTo>
                <a:cubicBezTo>
                  <a:pt x="140202" y="21893"/>
                  <a:pt x="180576" y="3540"/>
                  <a:pt x="238080" y="1093"/>
                </a:cubicBezTo>
                <a:cubicBezTo>
                  <a:pt x="295584" y="-1354"/>
                  <a:pt x="398356" y="-2578"/>
                  <a:pt x="450966" y="30457"/>
                </a:cubicBezTo>
                <a:cubicBezTo>
                  <a:pt x="503576" y="63492"/>
                  <a:pt x="531715" y="120997"/>
                  <a:pt x="553738" y="199301"/>
                </a:cubicBezTo>
                <a:cubicBezTo>
                  <a:pt x="575761" y="277605"/>
                  <a:pt x="608795" y="423203"/>
                  <a:pt x="583102" y="500284"/>
                </a:cubicBezTo>
                <a:cubicBezTo>
                  <a:pt x="557409" y="577365"/>
                  <a:pt x="480330" y="639764"/>
                  <a:pt x="399580" y="661787"/>
                </a:cubicBezTo>
                <a:cubicBezTo>
                  <a:pt x="318830" y="683810"/>
                  <a:pt x="164671" y="678916"/>
                  <a:pt x="98603" y="632423"/>
                </a:cubicBezTo>
                <a:cubicBezTo>
                  <a:pt x="32535" y="585930"/>
                  <a:pt x="14182" y="464802"/>
                  <a:pt x="3171" y="382827"/>
                </a:cubicBezTo>
                <a:cubicBezTo>
                  <a:pt x="-7840" y="300852"/>
                  <a:pt x="11736" y="198078"/>
                  <a:pt x="32535" y="140573"/>
                </a:cubicBezTo>
                <a:cubicBezTo>
                  <a:pt x="53334" y="83068"/>
                  <a:pt x="71686" y="68387"/>
                  <a:pt x="105944" y="4514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>
            <a:off x="6012160" y="-1102940"/>
            <a:ext cx="216024" cy="3960440"/>
          </a:xfrm>
          <a:prstGeom prst="leftBrace">
            <a:avLst/>
          </a:prstGeom>
          <a:ln w="19050" cmpd="sng">
            <a:solidFill>
              <a:schemeClr val="bg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540922" y="481236"/>
            <a:ext cx="1191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DUSTY</a:t>
            </a:r>
            <a:r>
              <a:rPr lang="en-US" sz="1200" dirty="0" smtClean="0">
                <a:solidFill>
                  <a:schemeClr val="bg1"/>
                </a:solidFill>
              </a:rPr>
              <a:t> output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4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6-04-04 at 1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2098"/>
            <a:ext cx="8217502" cy="34655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0072" y="4740741"/>
            <a:ext cx="1603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380&lt; </a:t>
            </a:r>
            <a:r>
              <a:rPr lang="en-US" sz="1200" dirty="0" err="1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gd,expected</a:t>
            </a:r>
            <a:r>
              <a:rPr lang="en-US" sz="1200" dirty="0" smtClean="0">
                <a:solidFill>
                  <a:srgbClr val="000000"/>
                </a:solidFill>
              </a:rPr>
              <a:t> &lt; 540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0392" y="4740741"/>
            <a:ext cx="1132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R</a:t>
            </a:r>
            <a:r>
              <a:rPr lang="en-US" sz="1200" baseline="-25000" dirty="0" err="1">
                <a:solidFill>
                  <a:srgbClr val="000000"/>
                </a:solidFill>
              </a:rPr>
              <a:t>gd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,median</a:t>
            </a:r>
            <a:r>
              <a:rPr lang="en-US" sz="1200" dirty="0" smtClean="0">
                <a:solidFill>
                  <a:srgbClr val="000000"/>
                </a:solidFill>
              </a:rPr>
              <a:t>≈ 405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09228"/>
            <a:ext cx="7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23928" y="192139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21374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23928" y="249746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3928" y="336155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23928" y="372159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23928" y="39376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23928" y="3217540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23928" y="357758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203848" y="625252"/>
            <a:ext cx="216024" cy="360040"/>
          </a:xfrm>
          <a:prstGeom prst="line">
            <a:avLst/>
          </a:prstGeom>
          <a:ln w="19050" cmpd="sng">
            <a:solidFill>
              <a:schemeClr val="bg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1720" y="409228"/>
            <a:ext cx="121214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</a:t>
            </a:r>
            <a:r>
              <a:rPr lang="en-US" sz="1200" dirty="0" smtClean="0">
                <a:solidFill>
                  <a:srgbClr val="000000"/>
                </a:solidFill>
              </a:rPr>
              <a:t>rom OH maser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676456" y="308190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668072" y="235344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668072" y="199340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8668072" y="184938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676456" y="328954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8676456" y="3649588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8676456" y="386561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8676456" y="350557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2281436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676456" y="214580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23928" y="264986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676456" y="2505844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23928" y="40900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923928" y="4242420"/>
            <a:ext cx="5040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676456" y="4018012"/>
            <a:ext cx="838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8209887" y="1993404"/>
            <a:ext cx="466569" cy="432048"/>
          </a:xfrm>
          <a:custGeom>
            <a:avLst/>
            <a:gdLst>
              <a:gd name="connsiteX0" fmla="*/ 105944 w 592458"/>
              <a:gd name="connsiteY0" fmla="*/ 45140 h 674434"/>
              <a:gd name="connsiteX1" fmla="*/ 238080 w 592458"/>
              <a:gd name="connsiteY1" fmla="*/ 1093 h 674434"/>
              <a:gd name="connsiteX2" fmla="*/ 450966 w 592458"/>
              <a:gd name="connsiteY2" fmla="*/ 30457 h 674434"/>
              <a:gd name="connsiteX3" fmla="*/ 553738 w 592458"/>
              <a:gd name="connsiteY3" fmla="*/ 199301 h 674434"/>
              <a:gd name="connsiteX4" fmla="*/ 583102 w 592458"/>
              <a:gd name="connsiteY4" fmla="*/ 500284 h 674434"/>
              <a:gd name="connsiteX5" fmla="*/ 399580 w 592458"/>
              <a:gd name="connsiteY5" fmla="*/ 661787 h 674434"/>
              <a:gd name="connsiteX6" fmla="*/ 98603 w 592458"/>
              <a:gd name="connsiteY6" fmla="*/ 632423 h 674434"/>
              <a:gd name="connsiteX7" fmla="*/ 3171 w 592458"/>
              <a:gd name="connsiteY7" fmla="*/ 382827 h 674434"/>
              <a:gd name="connsiteX8" fmla="*/ 32535 w 592458"/>
              <a:gd name="connsiteY8" fmla="*/ 140573 h 674434"/>
              <a:gd name="connsiteX9" fmla="*/ 105944 w 592458"/>
              <a:gd name="connsiteY9" fmla="*/ 45140 h 6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458" h="674434">
                <a:moveTo>
                  <a:pt x="105944" y="45140"/>
                </a:moveTo>
                <a:cubicBezTo>
                  <a:pt x="140202" y="21893"/>
                  <a:pt x="180576" y="3540"/>
                  <a:pt x="238080" y="1093"/>
                </a:cubicBezTo>
                <a:cubicBezTo>
                  <a:pt x="295584" y="-1354"/>
                  <a:pt x="398356" y="-2578"/>
                  <a:pt x="450966" y="30457"/>
                </a:cubicBezTo>
                <a:cubicBezTo>
                  <a:pt x="503576" y="63492"/>
                  <a:pt x="531715" y="120997"/>
                  <a:pt x="553738" y="199301"/>
                </a:cubicBezTo>
                <a:cubicBezTo>
                  <a:pt x="575761" y="277605"/>
                  <a:pt x="608795" y="423203"/>
                  <a:pt x="583102" y="500284"/>
                </a:cubicBezTo>
                <a:cubicBezTo>
                  <a:pt x="557409" y="577365"/>
                  <a:pt x="480330" y="639764"/>
                  <a:pt x="399580" y="661787"/>
                </a:cubicBezTo>
                <a:cubicBezTo>
                  <a:pt x="318830" y="683810"/>
                  <a:pt x="164671" y="678916"/>
                  <a:pt x="98603" y="632423"/>
                </a:cubicBezTo>
                <a:cubicBezTo>
                  <a:pt x="32535" y="585930"/>
                  <a:pt x="14182" y="464802"/>
                  <a:pt x="3171" y="382827"/>
                </a:cubicBezTo>
                <a:cubicBezTo>
                  <a:pt x="-7840" y="300852"/>
                  <a:pt x="11736" y="198078"/>
                  <a:pt x="32535" y="140573"/>
                </a:cubicBezTo>
                <a:cubicBezTo>
                  <a:pt x="53334" y="83068"/>
                  <a:pt x="71686" y="68387"/>
                  <a:pt x="105944" y="4514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316416" y="3001516"/>
            <a:ext cx="360040" cy="360040"/>
          </a:xfrm>
          <a:custGeom>
            <a:avLst/>
            <a:gdLst>
              <a:gd name="connsiteX0" fmla="*/ 105944 w 592458"/>
              <a:gd name="connsiteY0" fmla="*/ 45140 h 674434"/>
              <a:gd name="connsiteX1" fmla="*/ 238080 w 592458"/>
              <a:gd name="connsiteY1" fmla="*/ 1093 h 674434"/>
              <a:gd name="connsiteX2" fmla="*/ 450966 w 592458"/>
              <a:gd name="connsiteY2" fmla="*/ 30457 h 674434"/>
              <a:gd name="connsiteX3" fmla="*/ 553738 w 592458"/>
              <a:gd name="connsiteY3" fmla="*/ 199301 h 674434"/>
              <a:gd name="connsiteX4" fmla="*/ 583102 w 592458"/>
              <a:gd name="connsiteY4" fmla="*/ 500284 h 674434"/>
              <a:gd name="connsiteX5" fmla="*/ 399580 w 592458"/>
              <a:gd name="connsiteY5" fmla="*/ 661787 h 674434"/>
              <a:gd name="connsiteX6" fmla="*/ 98603 w 592458"/>
              <a:gd name="connsiteY6" fmla="*/ 632423 h 674434"/>
              <a:gd name="connsiteX7" fmla="*/ 3171 w 592458"/>
              <a:gd name="connsiteY7" fmla="*/ 382827 h 674434"/>
              <a:gd name="connsiteX8" fmla="*/ 32535 w 592458"/>
              <a:gd name="connsiteY8" fmla="*/ 140573 h 674434"/>
              <a:gd name="connsiteX9" fmla="*/ 105944 w 592458"/>
              <a:gd name="connsiteY9" fmla="*/ 45140 h 6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458" h="674434">
                <a:moveTo>
                  <a:pt x="105944" y="45140"/>
                </a:moveTo>
                <a:cubicBezTo>
                  <a:pt x="140202" y="21893"/>
                  <a:pt x="180576" y="3540"/>
                  <a:pt x="238080" y="1093"/>
                </a:cubicBezTo>
                <a:cubicBezTo>
                  <a:pt x="295584" y="-1354"/>
                  <a:pt x="398356" y="-2578"/>
                  <a:pt x="450966" y="30457"/>
                </a:cubicBezTo>
                <a:cubicBezTo>
                  <a:pt x="503576" y="63492"/>
                  <a:pt x="531715" y="120997"/>
                  <a:pt x="553738" y="199301"/>
                </a:cubicBezTo>
                <a:cubicBezTo>
                  <a:pt x="575761" y="277605"/>
                  <a:pt x="608795" y="423203"/>
                  <a:pt x="583102" y="500284"/>
                </a:cubicBezTo>
                <a:cubicBezTo>
                  <a:pt x="557409" y="577365"/>
                  <a:pt x="480330" y="639764"/>
                  <a:pt x="399580" y="661787"/>
                </a:cubicBezTo>
                <a:cubicBezTo>
                  <a:pt x="318830" y="683810"/>
                  <a:pt x="164671" y="678916"/>
                  <a:pt x="98603" y="632423"/>
                </a:cubicBezTo>
                <a:cubicBezTo>
                  <a:pt x="32535" y="585930"/>
                  <a:pt x="14182" y="464802"/>
                  <a:pt x="3171" y="382827"/>
                </a:cubicBezTo>
                <a:cubicBezTo>
                  <a:pt x="-7840" y="300852"/>
                  <a:pt x="11736" y="198078"/>
                  <a:pt x="32535" y="140573"/>
                </a:cubicBezTo>
                <a:cubicBezTo>
                  <a:pt x="53334" y="83068"/>
                  <a:pt x="71686" y="68387"/>
                  <a:pt x="105944" y="4514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>
            <a:off x="6012160" y="-1102940"/>
            <a:ext cx="216024" cy="3960440"/>
          </a:xfrm>
          <a:prstGeom prst="leftBrace">
            <a:avLst/>
          </a:prstGeom>
          <a:ln w="19050" cmpd="sng">
            <a:solidFill>
              <a:schemeClr val="bg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540922" y="481236"/>
            <a:ext cx="1191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DUSTY</a:t>
            </a:r>
            <a:r>
              <a:rPr lang="en-US" sz="1200" dirty="0" smtClean="0">
                <a:solidFill>
                  <a:schemeClr val="bg1"/>
                </a:solidFill>
              </a:rPr>
              <a:t> output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 descr="WOH_G64_Particul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5452"/>
            <a:ext cx="2448850" cy="16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8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Giant Branch Stars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641476"/>
            <a:ext cx="5153893" cy="6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Understanding the mass loss and dust contribution of AGB and RSG to the ISM</a:t>
            </a:r>
            <a:endParaRPr lang="en-US" dirty="0"/>
          </a:p>
        </p:txBody>
      </p:sp>
      <p:pic>
        <p:nvPicPr>
          <p:cNvPr id="5" name="Picture 4" descr="red_spi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9" y="1269522"/>
            <a:ext cx="1856461" cy="144860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Picture 5" descr="M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85" y="1269523"/>
            <a:ext cx="1856461" cy="1547051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7" name="Picture 6" descr="slide053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3417430"/>
            <a:ext cx="3458473" cy="2161546"/>
          </a:xfrm>
          <a:prstGeom prst="rect">
            <a:avLst/>
          </a:prstGeom>
        </p:spPr>
      </p:pic>
      <p:pic>
        <p:nvPicPr>
          <p:cNvPr id="8" name="Picture 7" descr="slide080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79" y="3417430"/>
            <a:ext cx="3458473" cy="2161546"/>
          </a:xfrm>
          <a:prstGeom prst="rect">
            <a:avLst/>
          </a:prstGeom>
        </p:spPr>
      </p:pic>
      <p:pic>
        <p:nvPicPr>
          <p:cNvPr id="9" name="Picture 8" descr="800px-The_life_of_Sun-like_star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51" y="1129308"/>
            <a:ext cx="2586643" cy="15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5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H_G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268" y="-22820"/>
            <a:ext cx="928178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H_G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268" y="-22820"/>
            <a:ext cx="9281780" cy="6192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04248" y="4729708"/>
            <a:ext cx="201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IRAS 05280-6910?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40152" y="2281436"/>
            <a:ext cx="64807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483768" y="1849388"/>
            <a:ext cx="64807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11960" y="2785492"/>
            <a:ext cx="14401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32040" y="985292"/>
            <a:ext cx="14401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2000" y="688876"/>
            <a:ext cx="0" cy="14485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3793604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915816" y="2433836"/>
            <a:ext cx="576064" cy="279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080" y="2641476"/>
            <a:ext cx="43204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419872" y="1057300"/>
            <a:ext cx="28803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724128" y="1417340"/>
            <a:ext cx="50405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79712" y="4288368"/>
            <a:ext cx="251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faster bi-polar outflows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255920"/>
            <a:ext cx="100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km/s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74250" y="2272144"/>
            <a:ext cx="204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 </a:t>
            </a:r>
            <a:r>
              <a:rPr lang="en-US" dirty="0" smtClean="0"/>
              <a:t>4.8</a:t>
            </a:r>
            <a:r>
              <a:rPr lang="en-US" dirty="0" smtClean="0"/>
              <a:t> </a:t>
            </a:r>
            <a:r>
              <a:rPr lang="en-US" dirty="0" smtClean="0"/>
              <a:t>km/s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7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53057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 descr="v_vs_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695077" cy="56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53057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 descr="v_vs_l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696712" cy="56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53057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 descr="mvl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696712" cy="56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8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53057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" name="Picture 2" descr="mvp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53244"/>
            <a:ext cx="4572000" cy="4572000"/>
          </a:xfrm>
          <a:prstGeom prst="rect">
            <a:avLst/>
          </a:prstGeom>
        </p:spPr>
      </p:pic>
      <p:pic>
        <p:nvPicPr>
          <p:cNvPr id="4" name="Picture 3" descr="mvrgd_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04" y="55324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6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Mass loss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5-02-27 at 2.42.1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45332"/>
            <a:ext cx="3218929" cy="584105"/>
          </a:xfrm>
          <a:prstGeom prst="rect">
            <a:avLst/>
          </a:prstGeom>
        </p:spPr>
      </p:pic>
      <p:pic>
        <p:nvPicPr>
          <p:cNvPr id="5" name="Picture 4" descr="Screen Shot 2015-02-27 at 2.42.1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9428"/>
            <a:ext cx="5407150" cy="648072"/>
          </a:xfrm>
          <a:prstGeom prst="rect">
            <a:avLst/>
          </a:prstGeom>
        </p:spPr>
      </p:pic>
      <p:pic>
        <p:nvPicPr>
          <p:cNvPr id="7" name="Picture 6" descr="Screen Shot 2015-02-27 at 2.42.3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92614"/>
            <a:ext cx="3600400" cy="493078"/>
          </a:xfrm>
          <a:prstGeom prst="rect">
            <a:avLst/>
          </a:prstGeom>
        </p:spPr>
      </p:pic>
      <p:pic>
        <p:nvPicPr>
          <p:cNvPr id="8" name="Picture 7" descr="Screen Shot 2015-02-27 at 2.42.47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73724"/>
            <a:ext cx="4139952" cy="487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1417340"/>
            <a:ext cx="151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Reimers</a:t>
            </a:r>
            <a:r>
              <a:rPr lang="en-US" dirty="0" smtClean="0">
                <a:solidFill>
                  <a:schemeClr val="bg1"/>
                </a:solidFill>
              </a:rPr>
              <a:t> 1975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2281436"/>
            <a:ext cx="249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Schroder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dirty="0" err="1">
                <a:solidFill>
                  <a:schemeClr val="bg1"/>
                </a:solidFill>
              </a:rPr>
              <a:t>Cuntz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2005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4153644"/>
            <a:ext cx="224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Baud &amp; </a:t>
            </a:r>
            <a:r>
              <a:rPr lang="en-US" dirty="0" err="1" smtClean="0">
                <a:solidFill>
                  <a:schemeClr val="bg1"/>
                </a:solidFill>
              </a:rPr>
              <a:t>Habing</a:t>
            </a:r>
            <a:r>
              <a:rPr lang="en-US" dirty="0" smtClean="0">
                <a:solidFill>
                  <a:schemeClr val="bg1"/>
                </a:solidFill>
              </a:rPr>
              <a:t> 1983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4873724"/>
            <a:ext cx="193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Zijlstra</a:t>
            </a:r>
            <a:r>
              <a:rPr lang="en-US" dirty="0" smtClean="0">
                <a:solidFill>
                  <a:schemeClr val="bg1"/>
                </a:solidFill>
              </a:rPr>
              <a:t> et al. 1996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Screen Shot 2015-02-27 at 2.50.45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82857"/>
            <a:ext cx="4716016" cy="7107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4208" y="3289548"/>
            <a:ext cx="165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van Loon 2005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0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16216" y="903992"/>
            <a:ext cx="255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Goldman et al. (in prep)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53057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 descr="mdot_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5372"/>
            <a:ext cx="3099816" cy="3099816"/>
          </a:xfrm>
          <a:prstGeom prst="rect">
            <a:avLst/>
          </a:prstGeom>
        </p:spPr>
      </p:pic>
      <p:pic>
        <p:nvPicPr>
          <p:cNvPr id="3" name="Picture 2" descr="mdot_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5372"/>
            <a:ext cx="3099816" cy="3099816"/>
          </a:xfrm>
          <a:prstGeom prst="rect">
            <a:avLst/>
          </a:prstGeom>
        </p:spPr>
      </p:pic>
      <p:pic>
        <p:nvPicPr>
          <p:cNvPr id="4" name="Picture 3" descr="mdot_rg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05372"/>
            <a:ext cx="3099816" cy="3099816"/>
          </a:xfrm>
          <a:prstGeom prst="rect">
            <a:avLst/>
          </a:prstGeom>
        </p:spPr>
      </p:pic>
      <p:pic>
        <p:nvPicPr>
          <p:cNvPr id="7" name="Picture 6" descr="Screen Shot 2016-04-04 at 10.53.0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89313"/>
            <a:ext cx="6264696" cy="6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53057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 descr="v_vs_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695077" cy="56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53057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 descr="v_vs_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1196"/>
            <a:ext cx="3649588" cy="3649588"/>
          </a:xfrm>
          <a:prstGeom prst="rect">
            <a:avLst/>
          </a:prstGeom>
        </p:spPr>
      </p:pic>
      <p:pic>
        <p:nvPicPr>
          <p:cNvPr id="3" name="Picture 2" descr="Screen Shot 2016-04-05 at 10.44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96" y="170384"/>
            <a:ext cx="4104456" cy="35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tronomer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20"/>
            <a:ext cx="11484768" cy="5742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042199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sto MT"/>
              </a:rPr>
              <a:t>AGB </a:t>
            </a:r>
            <a:r>
              <a:rPr lang="en-US" dirty="0" smtClean="0">
                <a:cs typeface="Calisto MT"/>
              </a:rPr>
              <a:t>lose </a:t>
            </a:r>
            <a:r>
              <a:rPr lang="en-US" dirty="0">
                <a:cs typeface="Calisto MT"/>
              </a:rPr>
              <a:t>50-80% of </a:t>
            </a:r>
            <a:r>
              <a:rPr lang="en-US" dirty="0" smtClean="0">
                <a:cs typeface="Calisto MT"/>
              </a:rPr>
              <a:t>mass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Calisto M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sto MT"/>
              </a:rPr>
              <a:t>Up </a:t>
            </a:r>
            <a:r>
              <a:rPr lang="en-US" dirty="0">
                <a:cs typeface="Calisto MT"/>
              </a:rPr>
              <a:t>to 10</a:t>
            </a:r>
            <a:r>
              <a:rPr lang="en-US" baseline="30000" dirty="0">
                <a:cs typeface="Calisto MT"/>
              </a:rPr>
              <a:t>-4</a:t>
            </a:r>
            <a:r>
              <a:rPr lang="en-US" dirty="0">
                <a:cs typeface="Calisto MT"/>
              </a:rPr>
              <a:t> solar masses per </a:t>
            </a:r>
            <a:r>
              <a:rPr lang="en-US" dirty="0" smtClean="0">
                <a:cs typeface="Calisto MT"/>
              </a:rPr>
              <a:t>year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Calisto M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sto MT"/>
              </a:rPr>
              <a:t>AGB stars may be </a:t>
            </a:r>
            <a:r>
              <a:rPr lang="en-US" dirty="0">
                <a:cs typeface="Calisto MT"/>
              </a:rPr>
              <a:t>the largest collective producers of </a:t>
            </a:r>
            <a:r>
              <a:rPr lang="en-US" dirty="0" smtClean="0">
                <a:cs typeface="Calisto MT"/>
              </a:rPr>
              <a:t>dust in the universe</a:t>
            </a:r>
            <a:endParaRPr lang="en-US" dirty="0"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22718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53057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Goldman et al. (in prep)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 descr="v_vs_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1196"/>
            <a:ext cx="3649588" cy="3649588"/>
          </a:xfrm>
          <a:prstGeom prst="rect">
            <a:avLst/>
          </a:prstGeom>
        </p:spPr>
      </p:pic>
      <p:pic>
        <p:nvPicPr>
          <p:cNvPr id="3" name="Picture 2" descr="Screen Shot 2016-04-05 at 10.44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96" y="170384"/>
            <a:ext cx="4104456" cy="3570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9765" y="4078941"/>
            <a:ext cx="5878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&lt; 1 km/s spectral resolution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ong baselines/high angular resolution  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zoom bands (1420, 1612, </a:t>
            </a:r>
            <a:r>
              <a:rPr lang="en-US" dirty="0" smtClean="0">
                <a:solidFill>
                  <a:schemeClr val="bg1"/>
                </a:solidFill>
              </a:rPr>
              <a:t>1665, 1667</a:t>
            </a:r>
            <a:r>
              <a:rPr lang="en-US" dirty="0">
                <a:solidFill>
                  <a:schemeClr val="bg1"/>
                </a:solidFill>
              </a:rPr>
              <a:t>, 1720, 2100 MHz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28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9598" r="7018" b="6403"/>
          <a:stretch/>
        </p:blipFill>
        <p:spPr>
          <a:xfrm>
            <a:off x="381691" y="481236"/>
            <a:ext cx="3038181" cy="4881397"/>
          </a:xfrm>
          <a:prstGeom prst="rect">
            <a:avLst/>
          </a:prstGeom>
        </p:spPr>
      </p:pic>
      <p:pic>
        <p:nvPicPr>
          <p:cNvPr id="4" name="Picture 3" descr="05280-6910_s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29308"/>
            <a:ext cx="5015661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4812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LMC RSG: IRAS 05280-6910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8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069488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Discovered 4 new </a:t>
            </a:r>
            <a:r>
              <a:rPr lang="en-US" dirty="0" err="1" smtClean="0"/>
              <a:t>circumstellar</a:t>
            </a:r>
            <a:r>
              <a:rPr lang="en-US" dirty="0" smtClean="0"/>
              <a:t> OH masers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Increased the number of reliable wind speeds from  5 </a:t>
            </a:r>
            <a:r>
              <a:rPr lang="en-US" dirty="0" smtClean="0">
                <a:sym typeface="Wingdings"/>
              </a:rPr>
              <a:t> 12 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eveloped </a:t>
            </a:r>
            <a:r>
              <a:rPr lang="en-US" dirty="0"/>
              <a:t>a method of deriving gas-to-dust </a:t>
            </a:r>
            <a:r>
              <a:rPr lang="en-US" dirty="0" smtClean="0"/>
              <a:t>ratios (needs testing)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Continue to see a strong dependence on both </a:t>
            </a:r>
            <a:r>
              <a:rPr lang="en-US" dirty="0" err="1" smtClean="0"/>
              <a:t>metallicity</a:t>
            </a:r>
            <a:r>
              <a:rPr lang="en-US" dirty="0" smtClean="0"/>
              <a:t> and luminosity of expansion velocity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See a strong correlation between luminosity and mass loss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Gas</a:t>
            </a:r>
            <a:r>
              <a:rPr lang="en-US" dirty="0"/>
              <a:t>-to-dust ratio has shown to have little effect on the mass loss of AGB </a:t>
            </a:r>
            <a:r>
              <a:rPr lang="en-US"/>
              <a:t>and </a:t>
            </a:r>
            <a:r>
              <a:rPr lang="en-US" smtClean="0"/>
              <a:t>RSGs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This suggests that mass loss is (nearly) independent of </a:t>
            </a:r>
            <a:r>
              <a:rPr lang="en-US" dirty="0" err="1"/>
              <a:t>metallicity</a:t>
            </a:r>
            <a:r>
              <a:rPr lang="en-US" dirty="0"/>
              <a:t> between a half and twice </a:t>
            </a:r>
            <a:r>
              <a:rPr lang="en-US" dirty="0" smtClean="0"/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183513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8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84172a-f1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822"/>
            <a:ext cx="9144000" cy="5151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40922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Calisto MT"/>
                <a:cs typeface="Calisto MT"/>
              </a:rPr>
              <a:t>ν</a:t>
            </a:r>
            <a:r>
              <a:rPr lang="en-US" sz="3600" baseline="-25000" dirty="0" err="1" smtClean="0">
                <a:latin typeface="Calisto MT"/>
                <a:cs typeface="Calisto MT"/>
              </a:rPr>
              <a:t>exp</a:t>
            </a:r>
            <a:r>
              <a:rPr lang="en-US" sz="3600" dirty="0" smtClean="0">
                <a:latin typeface="Calisto MT"/>
                <a:cs typeface="Calisto MT"/>
              </a:rPr>
              <a:t> </a:t>
            </a:r>
            <a:r>
              <a:rPr lang="en-US" sz="3600" dirty="0" smtClean="0"/>
              <a:t>∝</a:t>
            </a:r>
            <a:r>
              <a:rPr lang="en-US" sz="3600" dirty="0" smtClean="0">
                <a:latin typeface="Calisto MT"/>
                <a:cs typeface="Calisto MT"/>
              </a:rPr>
              <a:t> ψ</a:t>
            </a:r>
            <a:r>
              <a:rPr lang="en-US" sz="3600" baseline="30000" dirty="0" smtClean="0">
                <a:latin typeface="Calisto MT"/>
                <a:cs typeface="Calisto MT"/>
              </a:rPr>
              <a:t>1/2 </a:t>
            </a:r>
            <a:r>
              <a:rPr lang="en-US" sz="3600" dirty="0" smtClean="0">
                <a:latin typeface="Calisto MT"/>
                <a:cs typeface="Calisto MT"/>
              </a:rPr>
              <a:t>L</a:t>
            </a:r>
            <a:r>
              <a:rPr lang="en-US" sz="3600" baseline="30000" dirty="0" smtClean="0">
                <a:latin typeface="Calisto MT"/>
                <a:cs typeface="Calisto MT"/>
              </a:rPr>
              <a:t>1/4</a:t>
            </a:r>
            <a:endParaRPr lang="en-US" sz="3600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52652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08 at 11.14.4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44" y="0"/>
            <a:ext cx="763768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6296" y="5334176"/>
            <a:ext cx="111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Höfner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6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7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00px-Andromeda_galaxy_Ssc2005-20a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9" y="409228"/>
            <a:ext cx="7354009" cy="216024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577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00px-Andromeda_galaxy_Ssc2005-20a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9" y="409228"/>
            <a:ext cx="7354009" cy="216024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57633"/>
            <a:ext cx="3280143" cy="2460107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002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00px-Andromeda_galaxy_Ssc2005-20a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9" y="409228"/>
            <a:ext cx="7354009" cy="216024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57633"/>
            <a:ext cx="3280143" cy="2460107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Picture 7" descr="bluemarblewes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33564"/>
            <a:ext cx="1129308" cy="11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24412</TotalTime>
  <Words>944</Words>
  <Application>Microsoft Macintosh PowerPoint</Application>
  <PresentationFormat>On-screen Show (16:10)</PresentationFormat>
  <Paragraphs>236</Paragraphs>
  <Slides>59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1_Office Theme</vt:lpstr>
      <vt:lpstr>PowerPoint Presentation</vt:lpstr>
      <vt:lpstr>Maser Discoveries with the SKA</vt:lpstr>
      <vt:lpstr>PowerPoint Presentation</vt:lpstr>
      <vt:lpstr>Asymptotic Giant Branch Stars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Metallicity and Luminosity</vt:lpstr>
      <vt:lpstr>Metallicity and Luminosity</vt:lpstr>
      <vt:lpstr>PowerPoint Presentation</vt:lpstr>
      <vt:lpstr>PowerPoint Presentation</vt:lpstr>
      <vt:lpstr>PowerPoint Presentation</vt:lpstr>
      <vt:lpstr>PowerPoint Presentation</vt:lpstr>
      <vt:lpstr>Metallicity and Luminosity</vt:lpstr>
      <vt:lpstr>Metallicity and Luminosity</vt:lpstr>
      <vt:lpstr>Metallicity and Luminosity</vt:lpstr>
      <vt:lpstr>Metallicity and Luminosity</vt:lpstr>
      <vt:lpstr>Spectral Energy Distribution (SED) Fitting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loss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McCann Erickson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richard.smith</dc:creator>
  <cp:lastModifiedBy>bob smith</cp:lastModifiedBy>
  <cp:revision>291</cp:revision>
  <dcterms:created xsi:type="dcterms:W3CDTF">2012-03-19T12:37:06Z</dcterms:created>
  <dcterms:modified xsi:type="dcterms:W3CDTF">2016-04-12T07:12:21Z</dcterms:modified>
</cp:coreProperties>
</file>