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1" r:id="rId2"/>
    <p:sldId id="418" r:id="rId3"/>
    <p:sldId id="398" r:id="rId4"/>
    <p:sldId id="421" r:id="rId5"/>
    <p:sldId id="420" r:id="rId6"/>
    <p:sldId id="424" r:id="rId7"/>
    <p:sldId id="416" r:id="rId8"/>
    <p:sldId id="422" r:id="rId9"/>
    <p:sldId id="369" r:id="rId10"/>
    <p:sldId id="368" r:id="rId11"/>
    <p:sldId id="423" r:id="rId12"/>
    <p:sldId id="425" r:id="rId13"/>
    <p:sldId id="41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3D62EA-9CA4-1B48-A287-1201F80BDD39}">
          <p14:sldIdLst/>
        </p14:section>
        <p14:section name="Untitled Section" id="{D0BD79C4-D205-B049-8D02-7F18125167AC}">
          <p14:sldIdLst>
            <p14:sldId id="261"/>
            <p14:sldId id="418"/>
            <p14:sldId id="398"/>
            <p14:sldId id="421"/>
            <p14:sldId id="420"/>
            <p14:sldId id="424"/>
            <p14:sldId id="416"/>
            <p14:sldId id="422"/>
            <p14:sldId id="369"/>
            <p14:sldId id="368"/>
            <p14:sldId id="423"/>
            <p14:sldId id="425"/>
            <p14:sldId id="4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4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8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D0A5F-975A-9F4A-B8FD-AFFC84C2045F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A8918-5ACC-3A43-990C-68C1D88B0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7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08BD-0273-4F09-B275-9F2A34D4957F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11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08BD-0273-4F09-B275-9F2A34D4957F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93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Centre locations are guesses – no SKA board decisions</a:t>
            </a:r>
          </a:p>
          <a:p>
            <a:r>
              <a:rPr lang="en-GB" dirty="0" smtClean="0"/>
              <a:t>Network costs have input from current 100 Gigabit and 10 Gigabit contracts with</a:t>
            </a:r>
            <a:r>
              <a:rPr lang="en-GB" baseline="0" dirty="0" smtClean="0"/>
              <a:t> reasonable projections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08BD-0273-4F09-B275-9F2A34D495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414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Continuous data flows through the instrument: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Remote stations up to</a:t>
            </a:r>
            <a:r>
              <a:rPr lang="en-GB" baseline="0" dirty="0" smtClean="0"/>
              <a:t> 150 km away – but the fibre paths are longer.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Core ~ 2-5 km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CSP-SDP ~ 900 km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Telescope – world baseline: 100 Gb/s for transporting the data products to the Regional Science Centres around the world.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Science rates – no meta-data: SKA1_Low = 3.7 SKA1_Mid = 4.1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r>
              <a:rPr lang="en-GB" sz="2400" dirty="0" smtClean="0"/>
              <a:t>Main effects od RBS are due to:</a:t>
            </a:r>
          </a:p>
          <a:p>
            <a:pPr lvl="1"/>
            <a:r>
              <a:rPr lang="en-GB" sz="2400" dirty="0" smtClean="0"/>
              <a:t>Deferring SKA1_Survey</a:t>
            </a:r>
          </a:p>
          <a:p>
            <a:pPr lvl="1"/>
            <a:r>
              <a:rPr lang="en-GB" sz="2400" dirty="0" smtClean="0"/>
              <a:t>Reducing the number of stations and dishes</a:t>
            </a:r>
          </a:p>
          <a:p>
            <a:pPr lvl="1"/>
            <a:r>
              <a:rPr lang="en-GB" sz="2400" dirty="0" smtClean="0"/>
              <a:t>Reducing the number of frequency bands</a:t>
            </a:r>
          </a:p>
          <a:p>
            <a:pPr lvl="1"/>
            <a:r>
              <a:rPr lang="en-GB" sz="2400" dirty="0" smtClean="0"/>
              <a:t>CSP-SDP required metadata now included in Re-</a:t>
            </a:r>
            <a:r>
              <a:rPr lang="en-GB" sz="2400" dirty="0" err="1" smtClean="0"/>
              <a:t>Baselining</a:t>
            </a:r>
            <a:endParaRPr lang="en-GB" sz="2400" dirty="0" smtClean="0"/>
          </a:p>
          <a:p>
            <a:pPr lvl="1"/>
            <a:r>
              <a:rPr lang="en-GB" sz="2400" dirty="0" smtClean="0"/>
              <a:t>Pulsar beams in SKA1_Low and SKA1_Mid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08BD-0273-4F09-B275-9F2A34D4957F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6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324-75F3-7E4C-9FA2-00005955CD74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90116" cy="6886800"/>
          </a:xfrm>
          <a:prstGeom prst="rect">
            <a:avLst/>
          </a:prstGeom>
        </p:spPr>
      </p:pic>
      <p:pic>
        <p:nvPicPr>
          <p:cNvPr id="8" name="Picture 7" descr="signal_and_data_transport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10" y="4447016"/>
            <a:ext cx="3515894" cy="2484509"/>
          </a:xfrm>
          <a:prstGeom prst="rect">
            <a:avLst/>
          </a:prstGeom>
        </p:spPr>
      </p:pic>
      <p:pic>
        <p:nvPicPr>
          <p:cNvPr id="9" name="Picture 25" descr="TUOM_4COL_TY_NEG_cropped_30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2032733" cy="174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87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9D93F4-0124-7A43-9180-21F4ED74BC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ppt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65"/>
            <a:ext cx="9190116" cy="6886800"/>
          </a:xfrm>
          <a:prstGeom prst="rect">
            <a:avLst/>
          </a:prstGeom>
        </p:spPr>
      </p:pic>
      <p:pic>
        <p:nvPicPr>
          <p:cNvPr id="12" name="Picture 11" descr="signal_and_data_transport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5143"/>
            <a:ext cx="3574600" cy="2525994"/>
          </a:xfrm>
          <a:prstGeom prst="rect">
            <a:avLst/>
          </a:prstGeom>
        </p:spPr>
      </p:pic>
      <p:pic>
        <p:nvPicPr>
          <p:cNvPr id="15" name="Picture 25" descr="TUOM_4COL_TY_NEG_cropped_30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395236" y="132339"/>
            <a:ext cx="1881103" cy="16164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834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6524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2981" y="1747852"/>
            <a:ext cx="7761717" cy="4806771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600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A9611-7313-40C9-BF49-355C95C122F2}" type="datetimeFigureOut">
              <a:rPr lang="en-ZA" smtClean="0"/>
              <a:t>2016/04/11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8F46-16D2-4569-8971-45A01D748F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2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46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54324-75F3-7E4C-9FA2-00005955CD74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D93F4-0124-7A43-9180-21F4ED74BC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0" name="Date Placeholder 2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A54324-75F3-7E4C-9FA2-00005955CD74}" type="datetimeFigureOut">
              <a:rPr lang="en-US" smtClean="0"/>
              <a:pPr/>
              <a:t>4/11/2016</a:t>
            </a:fld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9D93F4-0124-7A43-9180-21F4ED74BC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ppt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412"/>
            <a:ext cx="9190116" cy="7199691"/>
          </a:xfrm>
          <a:prstGeom prst="rect">
            <a:avLst/>
          </a:prstGeom>
        </p:spPr>
      </p:pic>
      <p:pic>
        <p:nvPicPr>
          <p:cNvPr id="14" name="Picture 13" descr="signal_and_data_transport_logo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091" y="-120312"/>
            <a:ext cx="2220013" cy="1568774"/>
          </a:xfrm>
          <a:prstGeom prst="rect">
            <a:avLst/>
          </a:prstGeom>
        </p:spPr>
      </p:pic>
      <p:pic>
        <p:nvPicPr>
          <p:cNvPr id="15" name="Picture 25" descr="TUOM_4COL_TY_NEG_cropped_30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9120" cy="111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26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9" r:id="rId4"/>
    <p:sldLayoutId id="214748366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90116" cy="68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1" y="1351565"/>
            <a:ext cx="5763491" cy="2746941"/>
          </a:xfrm>
        </p:spPr>
        <p:txBody>
          <a:bodyPr anchor="t" anchorCtr="0">
            <a:normAutofit fontScale="90000"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and Data Transport for the SKA</a:t>
            </a:r>
            <a:r>
              <a:rPr lang="en-GB" sz="3600" b="1" dirty="0" smtClean="0">
                <a:solidFill>
                  <a:schemeClr val="bg1"/>
                </a:solidFill>
              </a:rPr>
              <a:t/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UK SKA Science Meeting</a:t>
            </a:r>
            <a:r>
              <a:rPr lang="en-GB" sz="2800" dirty="0" smtClean="0">
                <a:solidFill>
                  <a:schemeClr val="bg1"/>
                </a:solidFill>
              </a:rPr>
              <a:t>, Cambridge</a:t>
            </a:r>
            <a: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</a:rPr>
              <a:t/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sz="31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2016</a:t>
            </a:r>
            <a:r>
              <a:rPr lang="en-GB" sz="4000" dirty="0">
                <a:solidFill>
                  <a:schemeClr val="bg1"/>
                </a:solidFill>
              </a:rPr>
              <a:t/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586" y="5109485"/>
            <a:ext cx="4507745" cy="1414303"/>
          </a:xfrm>
        </p:spPr>
        <p:txBody>
          <a:bodyPr>
            <a:norm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Keith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Grainge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SADT Lead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 of Manchester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ignal_and_data_transport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10" y="4447016"/>
            <a:ext cx="3515894" cy="2484509"/>
          </a:xfrm>
          <a:prstGeom prst="rect">
            <a:avLst/>
          </a:prstGeom>
        </p:spPr>
      </p:pic>
      <p:pic>
        <p:nvPicPr>
          <p:cNvPr id="7" name="Picture 25" descr="TUOM_4COL_TY_NEG_cropped_3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1" y="0"/>
            <a:ext cx="1421606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17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3200" dirty="0" smtClean="0"/>
              <a:t>Estimated SDP to world costs</a:t>
            </a:r>
            <a:endParaRPr lang="en-GB" sz="3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7880" y="1243655"/>
            <a:ext cx="7761717" cy="146453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10 year IRU per 100Gbit circuit 2020-2030</a:t>
            </a:r>
          </a:p>
          <a:p>
            <a:r>
              <a:rPr lang="en-GB" sz="2400" dirty="0" smtClean="0"/>
              <a:t>Assumes </a:t>
            </a:r>
            <a:r>
              <a:rPr lang="en-GB" sz="2400" dirty="0" smtClean="0"/>
              <a:t>Regional Centres; guestimate of </a:t>
            </a:r>
            <a:r>
              <a:rPr lang="en-GB" sz="2400" dirty="0" smtClean="0"/>
              <a:t>locations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9235" y="2252318"/>
            <a:ext cx="9261756" cy="4633066"/>
            <a:chOff x="-9236" y="1928394"/>
            <a:chExt cx="9258997" cy="46330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36" y="1928394"/>
              <a:ext cx="9171251" cy="46330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93"/>
            <a:stretch/>
          </p:blipFill>
          <p:spPr>
            <a:xfrm>
              <a:off x="4254543" y="2818643"/>
              <a:ext cx="412298" cy="2565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540" y="5130738"/>
              <a:ext cx="433718" cy="3596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721" y="5177790"/>
              <a:ext cx="433718" cy="35966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62054" y="5574848"/>
              <a:ext cx="2088232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+mn-lt"/>
                </a:rPr>
                <a:t>Guesstimate of</a:t>
              </a:r>
            </a:p>
            <a:p>
              <a:r>
                <a:rPr lang="en-GB" sz="1600" dirty="0" smtClean="0">
                  <a:solidFill>
                    <a:srgbClr val="FF0000"/>
                  </a:solidFill>
                  <a:latin typeface="+mn-lt"/>
                </a:rPr>
                <a:t>Regional Centres</a:t>
              </a:r>
              <a:endParaRPr lang="en-GB" sz="1600" dirty="0">
                <a:solidFill>
                  <a:srgbClr val="FF0000"/>
                </a:solidFill>
                <a:latin typeface="+mn-lt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93"/>
            <a:stretch/>
          </p:blipFill>
          <p:spPr>
            <a:xfrm>
              <a:off x="1113607" y="2569263"/>
              <a:ext cx="412298" cy="2565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93"/>
            <a:stretch/>
          </p:blipFill>
          <p:spPr>
            <a:xfrm>
              <a:off x="5868144" y="3764816"/>
              <a:ext cx="412298" cy="25658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93"/>
            <a:stretch/>
          </p:blipFill>
          <p:spPr>
            <a:xfrm>
              <a:off x="6999620" y="3215401"/>
              <a:ext cx="412298" cy="256586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3766759" y="2806040"/>
              <a:ext cx="1040943" cy="2423160"/>
            </a:xfrm>
            <a:custGeom>
              <a:avLst/>
              <a:gdLst>
                <a:gd name="connsiteX0" fmla="*/ 530403 w 1040943"/>
                <a:gd name="connsiteY0" fmla="*/ 0 h 2423160"/>
                <a:gd name="connsiteX1" fmla="*/ 252273 w 1040943"/>
                <a:gd name="connsiteY1" fmla="*/ 236220 h 2423160"/>
                <a:gd name="connsiteX2" fmla="*/ 813 w 1040943"/>
                <a:gd name="connsiteY2" fmla="*/ 845820 h 2423160"/>
                <a:gd name="connsiteX3" fmla="*/ 187503 w 1040943"/>
                <a:gd name="connsiteY3" fmla="*/ 1363980 h 2423160"/>
                <a:gd name="connsiteX4" fmla="*/ 595173 w 1040943"/>
                <a:gd name="connsiteY4" fmla="*/ 1592580 h 2423160"/>
                <a:gd name="connsiteX5" fmla="*/ 1040943 w 1040943"/>
                <a:gd name="connsiteY5" fmla="*/ 2423160 h 242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0943" h="2423160">
                  <a:moveTo>
                    <a:pt x="530403" y="0"/>
                  </a:moveTo>
                  <a:cubicBezTo>
                    <a:pt x="435470" y="47625"/>
                    <a:pt x="340538" y="95250"/>
                    <a:pt x="252273" y="236220"/>
                  </a:cubicBezTo>
                  <a:cubicBezTo>
                    <a:pt x="164008" y="377190"/>
                    <a:pt x="11608" y="657860"/>
                    <a:pt x="813" y="845820"/>
                  </a:cubicBezTo>
                  <a:cubicBezTo>
                    <a:pt x="-9982" y="1033780"/>
                    <a:pt x="88443" y="1239520"/>
                    <a:pt x="187503" y="1363980"/>
                  </a:cubicBezTo>
                  <a:cubicBezTo>
                    <a:pt x="286563" y="1488440"/>
                    <a:pt x="452933" y="1416050"/>
                    <a:pt x="595173" y="1592580"/>
                  </a:cubicBezTo>
                  <a:cubicBezTo>
                    <a:pt x="737413" y="1769110"/>
                    <a:pt x="889178" y="2096135"/>
                    <a:pt x="1040943" y="2423160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347210" y="2751550"/>
              <a:ext cx="1855470" cy="917480"/>
            </a:xfrm>
            <a:custGeom>
              <a:avLst/>
              <a:gdLst>
                <a:gd name="connsiteX0" fmla="*/ 0 w 1855470"/>
                <a:gd name="connsiteY0" fmla="*/ 10700 h 917480"/>
                <a:gd name="connsiteX1" fmla="*/ 659130 w 1855470"/>
                <a:gd name="connsiteY1" fmla="*/ 64040 h 917480"/>
                <a:gd name="connsiteX2" fmla="*/ 1432560 w 1855470"/>
                <a:gd name="connsiteY2" fmla="*/ 498380 h 917480"/>
                <a:gd name="connsiteX3" fmla="*/ 1855470 w 1855470"/>
                <a:gd name="connsiteY3" fmla="*/ 917480 h 91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470" h="917480">
                  <a:moveTo>
                    <a:pt x="0" y="10700"/>
                  </a:moveTo>
                  <a:cubicBezTo>
                    <a:pt x="210185" y="-3270"/>
                    <a:pt x="420370" y="-17240"/>
                    <a:pt x="659130" y="64040"/>
                  </a:cubicBezTo>
                  <a:cubicBezTo>
                    <a:pt x="897890" y="145320"/>
                    <a:pt x="1233170" y="356140"/>
                    <a:pt x="1432560" y="498380"/>
                  </a:cubicBezTo>
                  <a:cubicBezTo>
                    <a:pt x="1631950" y="640620"/>
                    <a:pt x="1743710" y="779050"/>
                    <a:pt x="1855470" y="917480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47210" y="2665832"/>
              <a:ext cx="2960370" cy="435508"/>
            </a:xfrm>
            <a:custGeom>
              <a:avLst/>
              <a:gdLst>
                <a:gd name="connsiteX0" fmla="*/ 0 w 2960370"/>
                <a:gd name="connsiteY0" fmla="*/ 69748 h 435508"/>
                <a:gd name="connsiteX1" fmla="*/ 1036320 w 2960370"/>
                <a:gd name="connsiteY1" fmla="*/ 4978 h 435508"/>
                <a:gd name="connsiteX2" fmla="*/ 2240280 w 2960370"/>
                <a:gd name="connsiteY2" fmla="*/ 187858 h 435508"/>
                <a:gd name="connsiteX3" fmla="*/ 2960370 w 2960370"/>
                <a:gd name="connsiteY3" fmla="*/ 435508 h 43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370" h="435508">
                  <a:moveTo>
                    <a:pt x="0" y="69748"/>
                  </a:moveTo>
                  <a:cubicBezTo>
                    <a:pt x="331470" y="27520"/>
                    <a:pt x="662940" y="-14707"/>
                    <a:pt x="1036320" y="4978"/>
                  </a:cubicBezTo>
                  <a:cubicBezTo>
                    <a:pt x="1409700" y="24663"/>
                    <a:pt x="1919605" y="116103"/>
                    <a:pt x="2240280" y="187858"/>
                  </a:cubicBezTo>
                  <a:cubicBezTo>
                    <a:pt x="2560955" y="259613"/>
                    <a:pt x="2960370" y="435508"/>
                    <a:pt x="2960370" y="435508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741190" y="4183380"/>
              <a:ext cx="516860" cy="994410"/>
            </a:xfrm>
            <a:custGeom>
              <a:avLst/>
              <a:gdLst>
                <a:gd name="connsiteX0" fmla="*/ 516860 w 516860"/>
                <a:gd name="connsiteY0" fmla="*/ 994410 h 994410"/>
                <a:gd name="connsiteX1" fmla="*/ 10130 w 516860"/>
                <a:gd name="connsiteY1" fmla="*/ 582930 h 994410"/>
                <a:gd name="connsiteX2" fmla="*/ 227300 w 516860"/>
                <a:gd name="connsiteY2" fmla="*/ 0 h 99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6860" h="994410">
                  <a:moveTo>
                    <a:pt x="516860" y="994410"/>
                  </a:moveTo>
                  <a:cubicBezTo>
                    <a:pt x="287625" y="871537"/>
                    <a:pt x="58390" y="748665"/>
                    <a:pt x="10130" y="582930"/>
                  </a:cubicBezTo>
                  <a:cubicBezTo>
                    <a:pt x="-38130" y="417195"/>
                    <a:pt x="94585" y="208597"/>
                    <a:pt x="227300" y="0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972300" y="3896559"/>
              <a:ext cx="1581642" cy="1296471"/>
            </a:xfrm>
            <a:custGeom>
              <a:avLst/>
              <a:gdLst>
                <a:gd name="connsiteX0" fmla="*/ 1207770 w 1581642"/>
                <a:gd name="connsiteY0" fmla="*/ 1296471 h 1296471"/>
                <a:gd name="connsiteX1" fmla="*/ 1520190 w 1581642"/>
                <a:gd name="connsiteY1" fmla="*/ 1048821 h 1296471"/>
                <a:gd name="connsiteX2" fmla="*/ 1539240 w 1581642"/>
                <a:gd name="connsiteY2" fmla="*/ 443031 h 1296471"/>
                <a:gd name="connsiteX3" fmla="*/ 1059180 w 1581642"/>
                <a:gd name="connsiteY3" fmla="*/ 50601 h 1296471"/>
                <a:gd name="connsiteX4" fmla="*/ 407670 w 1581642"/>
                <a:gd name="connsiteY4" fmla="*/ 27741 h 1296471"/>
                <a:gd name="connsiteX5" fmla="*/ 0 w 1581642"/>
                <a:gd name="connsiteY5" fmla="*/ 260151 h 129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642" h="1296471">
                  <a:moveTo>
                    <a:pt x="1207770" y="1296471"/>
                  </a:moveTo>
                  <a:cubicBezTo>
                    <a:pt x="1336357" y="1243766"/>
                    <a:pt x="1464945" y="1191061"/>
                    <a:pt x="1520190" y="1048821"/>
                  </a:cubicBezTo>
                  <a:cubicBezTo>
                    <a:pt x="1575435" y="906581"/>
                    <a:pt x="1616075" y="609401"/>
                    <a:pt x="1539240" y="443031"/>
                  </a:cubicBezTo>
                  <a:cubicBezTo>
                    <a:pt x="1462405" y="276661"/>
                    <a:pt x="1247775" y="119816"/>
                    <a:pt x="1059180" y="50601"/>
                  </a:cubicBezTo>
                  <a:cubicBezTo>
                    <a:pt x="870585" y="-18614"/>
                    <a:pt x="584200" y="-7184"/>
                    <a:pt x="407670" y="27741"/>
                  </a:cubicBezTo>
                  <a:cubicBezTo>
                    <a:pt x="231140" y="62666"/>
                    <a:pt x="115570" y="161408"/>
                    <a:pt x="0" y="260151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465070" y="2773680"/>
              <a:ext cx="1855470" cy="293370"/>
            </a:xfrm>
            <a:custGeom>
              <a:avLst/>
              <a:gdLst>
                <a:gd name="connsiteX0" fmla="*/ 0 w 1855470"/>
                <a:gd name="connsiteY0" fmla="*/ 293370 h 293370"/>
                <a:gd name="connsiteX1" fmla="*/ 689610 w 1855470"/>
                <a:gd name="connsiteY1" fmla="*/ 102870 h 293370"/>
                <a:gd name="connsiteX2" fmla="*/ 1855470 w 1855470"/>
                <a:gd name="connsiteY2" fmla="*/ 0 h 2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5470" h="293370">
                  <a:moveTo>
                    <a:pt x="0" y="293370"/>
                  </a:moveTo>
                  <a:cubicBezTo>
                    <a:pt x="190182" y="222567"/>
                    <a:pt x="380365" y="151765"/>
                    <a:pt x="689610" y="102870"/>
                  </a:cubicBezTo>
                  <a:cubicBezTo>
                    <a:pt x="998855" y="53975"/>
                    <a:pt x="1427162" y="26987"/>
                    <a:pt x="1855470" y="0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207770" y="2574047"/>
              <a:ext cx="1261110" cy="489193"/>
            </a:xfrm>
            <a:custGeom>
              <a:avLst/>
              <a:gdLst>
                <a:gd name="connsiteX0" fmla="*/ 1261110 w 1261110"/>
                <a:gd name="connsiteY0" fmla="*/ 489193 h 489193"/>
                <a:gd name="connsiteX1" fmla="*/ 689610 w 1261110"/>
                <a:gd name="connsiteY1" fmla="*/ 1513 h 489193"/>
                <a:gd name="connsiteX2" fmla="*/ 0 w 1261110"/>
                <a:gd name="connsiteY2" fmla="*/ 325363 h 489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1110" h="489193">
                  <a:moveTo>
                    <a:pt x="1261110" y="489193"/>
                  </a:moveTo>
                  <a:cubicBezTo>
                    <a:pt x="1080452" y="259005"/>
                    <a:pt x="899795" y="28818"/>
                    <a:pt x="689610" y="1513"/>
                  </a:cubicBezTo>
                  <a:cubicBezTo>
                    <a:pt x="479425" y="-25792"/>
                    <a:pt x="0" y="325363"/>
                    <a:pt x="0" y="325363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8191500" y="4274820"/>
              <a:ext cx="952500" cy="941070"/>
            </a:xfrm>
            <a:custGeom>
              <a:avLst/>
              <a:gdLst>
                <a:gd name="connsiteX0" fmla="*/ 0 w 952500"/>
                <a:gd name="connsiteY0" fmla="*/ 941070 h 941070"/>
                <a:gd name="connsiteX1" fmla="*/ 434340 w 952500"/>
                <a:gd name="connsiteY1" fmla="*/ 781050 h 941070"/>
                <a:gd name="connsiteX2" fmla="*/ 952500 w 952500"/>
                <a:gd name="connsiteY2" fmla="*/ 0 h 94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0" h="941070">
                  <a:moveTo>
                    <a:pt x="0" y="941070"/>
                  </a:moveTo>
                  <a:cubicBezTo>
                    <a:pt x="137795" y="939482"/>
                    <a:pt x="275590" y="937895"/>
                    <a:pt x="434340" y="781050"/>
                  </a:cubicBezTo>
                  <a:cubicBezTo>
                    <a:pt x="593090" y="624205"/>
                    <a:pt x="772795" y="312102"/>
                    <a:pt x="952500" y="0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1910" y="2922270"/>
              <a:ext cx="1162050" cy="1318260"/>
            </a:xfrm>
            <a:custGeom>
              <a:avLst/>
              <a:gdLst>
                <a:gd name="connsiteX0" fmla="*/ 1162050 w 1162050"/>
                <a:gd name="connsiteY0" fmla="*/ 0 h 1318260"/>
                <a:gd name="connsiteX1" fmla="*/ 647700 w 1162050"/>
                <a:gd name="connsiteY1" fmla="*/ 266700 h 1318260"/>
                <a:gd name="connsiteX2" fmla="*/ 0 w 1162050"/>
                <a:gd name="connsiteY2" fmla="*/ 1318260 h 1318260"/>
                <a:gd name="connsiteX3" fmla="*/ 0 w 1162050"/>
                <a:gd name="connsiteY3" fmla="*/ 1318260 h 1318260"/>
                <a:gd name="connsiteX4" fmla="*/ 3810 w 1162050"/>
                <a:gd name="connsiteY4" fmla="*/ 1318260 h 131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50" h="1318260">
                  <a:moveTo>
                    <a:pt x="1162050" y="0"/>
                  </a:moveTo>
                  <a:cubicBezTo>
                    <a:pt x="1001712" y="23495"/>
                    <a:pt x="841375" y="46990"/>
                    <a:pt x="647700" y="266700"/>
                  </a:cubicBezTo>
                  <a:cubicBezTo>
                    <a:pt x="454025" y="486410"/>
                    <a:pt x="0" y="1318260"/>
                    <a:pt x="0" y="1318260"/>
                  </a:cubicBezTo>
                  <a:lnTo>
                    <a:pt x="0" y="1318260"/>
                  </a:lnTo>
                  <a:lnTo>
                    <a:pt x="3810" y="1318260"/>
                  </a:ln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0480" y="2871667"/>
              <a:ext cx="1154430" cy="302063"/>
            </a:xfrm>
            <a:custGeom>
              <a:avLst/>
              <a:gdLst>
                <a:gd name="connsiteX0" fmla="*/ 1154430 w 1154430"/>
                <a:gd name="connsiteY0" fmla="*/ 16313 h 302063"/>
                <a:gd name="connsiteX1" fmla="*/ 537210 w 1154430"/>
                <a:gd name="connsiteY1" fmla="*/ 31553 h 302063"/>
                <a:gd name="connsiteX2" fmla="*/ 0 w 1154430"/>
                <a:gd name="connsiteY2" fmla="*/ 302063 h 30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430" h="302063">
                  <a:moveTo>
                    <a:pt x="1154430" y="16313"/>
                  </a:moveTo>
                  <a:cubicBezTo>
                    <a:pt x="942022" y="120"/>
                    <a:pt x="729615" y="-16072"/>
                    <a:pt x="537210" y="31553"/>
                  </a:cubicBezTo>
                  <a:cubicBezTo>
                    <a:pt x="344805" y="79178"/>
                    <a:pt x="172402" y="190620"/>
                    <a:pt x="0" y="302063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6976110" y="3029477"/>
              <a:ext cx="2171700" cy="1092943"/>
            </a:xfrm>
            <a:custGeom>
              <a:avLst/>
              <a:gdLst>
                <a:gd name="connsiteX0" fmla="*/ 2171700 w 2171700"/>
                <a:gd name="connsiteY0" fmla="*/ 14713 h 1092943"/>
                <a:gd name="connsiteX1" fmla="*/ 1626870 w 2171700"/>
                <a:gd name="connsiteY1" fmla="*/ 18523 h 1092943"/>
                <a:gd name="connsiteX2" fmla="*/ 990600 w 2171700"/>
                <a:gd name="connsiteY2" fmla="*/ 197593 h 1092943"/>
                <a:gd name="connsiteX3" fmla="*/ 441960 w 2171700"/>
                <a:gd name="connsiteY3" fmla="*/ 559543 h 1092943"/>
                <a:gd name="connsiteX4" fmla="*/ 0 w 2171700"/>
                <a:gd name="connsiteY4" fmla="*/ 1092943 h 109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1700" h="1092943">
                  <a:moveTo>
                    <a:pt x="2171700" y="14713"/>
                  </a:moveTo>
                  <a:cubicBezTo>
                    <a:pt x="1997710" y="1378"/>
                    <a:pt x="1823720" y="-11957"/>
                    <a:pt x="1626870" y="18523"/>
                  </a:cubicBezTo>
                  <a:cubicBezTo>
                    <a:pt x="1430020" y="49003"/>
                    <a:pt x="1188085" y="107423"/>
                    <a:pt x="990600" y="197593"/>
                  </a:cubicBezTo>
                  <a:cubicBezTo>
                    <a:pt x="793115" y="287763"/>
                    <a:pt x="607060" y="410318"/>
                    <a:pt x="441960" y="559543"/>
                  </a:cubicBezTo>
                  <a:cubicBezTo>
                    <a:pt x="276860" y="708768"/>
                    <a:pt x="138430" y="900855"/>
                    <a:pt x="0" y="1092943"/>
                  </a:cubicBezTo>
                </a:path>
              </a:pathLst>
            </a:custGeom>
            <a:noFill/>
            <a:ln w="57150"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68064" y="2457724"/>
              <a:ext cx="1172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US$.1M/Year</a:t>
              </a:r>
              <a:endParaRPr lang="en-GB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22590" y="2242288"/>
              <a:ext cx="1172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US$.1M/Year</a:t>
              </a:r>
              <a:endParaRPr lang="en-GB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87279" y="4496249"/>
              <a:ext cx="1318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US$.5-2M/Year</a:t>
              </a:r>
              <a:endParaRPr lang="en-GB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76252" y="2442048"/>
              <a:ext cx="1318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US$.5-2M/Year</a:t>
              </a:r>
              <a:endParaRPr lang="en-GB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8782" y="4787515"/>
              <a:ext cx="1269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US$1-3M/Year</a:t>
              </a:r>
              <a:endParaRPr lang="en-GB" sz="1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92986" y="4236481"/>
              <a:ext cx="1269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US$1-2M/Year</a:t>
              </a:r>
              <a:endParaRPr lang="en-GB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874037" y="3224927"/>
              <a:ext cx="13661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US$.2-.5M/Year</a:t>
              </a:r>
              <a:endParaRPr lang="en-GB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79798" y="5232169"/>
              <a:ext cx="1269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US$1-3M/Year</a:t>
              </a:r>
              <a:endParaRPr lang="en-GB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37399" y="3185782"/>
              <a:ext cx="1269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US$1-3M/Year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97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Raw visibility data rates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𝑛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GB" b="0" i="1" smtClean="0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 smtClean="0"/>
                  <a:t> baselines; full Stokes</a:t>
                </a:r>
              </a:p>
              <a:p>
                <a:r>
                  <a:rPr lang="en-GB" b="0" dirty="0" smtClean="0"/>
                  <a:t>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𝑐𝑜𝑟𝑟</m:t>
                        </m:r>
                      </m:sub>
                    </m:sSub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</a:rPr>
                              <m:t>𝑐h𝑎𝑛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</a:rPr>
                              <m:t>𝑅𝐹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 smtClean="0"/>
                  <a:t> set by smearing</a:t>
                </a:r>
              </a:p>
              <a:p>
                <a:pPr lvl="1"/>
                <a:r>
                  <a:rPr lang="en-GB" dirty="0" smtClean="0"/>
                  <a:t>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𝑎𝑛𝑡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𝑏𝑎𝑠𝑒𝑙𝑖𝑛𝑒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r>
                  <a:rPr lang="en-GB" dirty="0" smtClean="0"/>
                  <a:t>Complex single precision + header → 80bits</a:t>
                </a:r>
              </a:p>
              <a:p>
                <a:endParaRPr lang="en-GB" dirty="0"/>
              </a:p>
              <a:p>
                <a:r>
                  <a:rPr lang="en-GB" dirty="0" smtClean="0"/>
                  <a:t>Transporting raw visibilities ~ €500M / year</a:t>
                </a:r>
              </a:p>
              <a:p>
                <a:r>
                  <a:rPr lang="en-GB" dirty="0" smtClean="0"/>
                  <a:t>1 day’s data ~ 100 PB; storage ~ €2M (2023)</a:t>
                </a:r>
              </a:p>
              <a:p>
                <a:pPr lvl="1"/>
                <a:r>
                  <a:rPr lang="en-GB" dirty="0" smtClean="0"/>
                  <a:t>Processing this data also an “issue”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 rotWithShape="1">
                <a:blip r:embed="rId2"/>
                <a:stretch>
                  <a:fillRect l="-13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SADT delivers the “backbone” for the SKA</a:t>
            </a:r>
          </a:p>
          <a:p>
            <a:r>
              <a:rPr lang="en-GB" dirty="0" smtClean="0"/>
              <a:t>A Big Data problem; huge data rates </a:t>
            </a:r>
          </a:p>
          <a:p>
            <a:r>
              <a:rPr lang="en-GB" dirty="0" smtClean="0"/>
              <a:t>SADT detailed design well underway</a:t>
            </a:r>
          </a:p>
          <a:p>
            <a:r>
              <a:rPr lang="en-GB" dirty="0" smtClean="0"/>
              <a:t>Largely COTS solutions</a:t>
            </a:r>
          </a:p>
          <a:p>
            <a:pPr lvl="1"/>
            <a:r>
              <a:rPr lang="en-GB" dirty="0" smtClean="0"/>
              <a:t>STFR is the exception</a:t>
            </a:r>
          </a:p>
          <a:p>
            <a:pPr lvl="2"/>
            <a:r>
              <a:rPr lang="en-GB" dirty="0" smtClean="0"/>
              <a:t>Prototyping last year and this summer</a:t>
            </a:r>
          </a:p>
          <a:p>
            <a:r>
              <a:rPr lang="en-GB" dirty="0" smtClean="0"/>
              <a:t>Requirements still evolving</a:t>
            </a:r>
          </a:p>
          <a:p>
            <a:r>
              <a:rPr lang="en-GB" dirty="0"/>
              <a:t>Significant industrial engagement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05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Effect of </a:t>
            </a:r>
            <a:r>
              <a:rPr lang="en-GB" sz="3200" dirty="0" smtClean="0"/>
              <a:t>RBS, ECPs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5" y="1454953"/>
            <a:ext cx="9144000" cy="54138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91057" y="2998720"/>
            <a:ext cx="145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0.7→3.2 Tb/s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65689" y="5293800"/>
            <a:ext cx="15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(15</a:t>
            </a:r>
            <a:r>
              <a:rPr lang="en-GB" b="1" dirty="0" smtClean="0">
                <a:solidFill>
                  <a:srgbClr val="FF0000"/>
                </a:solidFill>
                <a:latin typeface="Arial"/>
                <a:cs typeface="Arial"/>
              </a:rPr>
              <a:t>→</a:t>
            </a:r>
            <a:r>
              <a:rPr lang="en-GB" b="1" dirty="0" smtClean="0">
                <a:solidFill>
                  <a:srgbClr val="FF0000"/>
                </a:solidFill>
              </a:rPr>
              <a:t>7.2Tbps)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23951" y="5289391"/>
            <a:ext cx="139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59</a:t>
            </a:r>
            <a:r>
              <a:rPr lang="en-GB" b="1" dirty="0" smtClean="0">
                <a:solidFill>
                  <a:srgbClr val="FF0000"/>
                </a:solidFill>
              </a:rPr>
              <a:t>→3.1Tbps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90514" y="3013110"/>
            <a:ext cx="153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5.1</a:t>
            </a:r>
            <a:r>
              <a:rPr lang="en-GB" b="1" dirty="0" smtClean="0">
                <a:solidFill>
                  <a:srgbClr val="002060"/>
                </a:solidFill>
              </a:rPr>
              <a:t>→4.5 </a:t>
            </a:r>
            <a:r>
              <a:rPr lang="en-GB" b="1" dirty="0" err="1" smtClean="0">
                <a:solidFill>
                  <a:srgbClr val="002060"/>
                </a:solidFill>
              </a:rPr>
              <a:t>Tbps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92904" y="3530758"/>
            <a:ext cx="176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13.9</a:t>
            </a:r>
            <a:r>
              <a:rPr lang="en-GB" b="1" dirty="0" smtClean="0">
                <a:solidFill>
                  <a:srgbClr val="002060"/>
                </a:solidFill>
              </a:rPr>
              <a:t>→</a:t>
            </a:r>
            <a:r>
              <a:rPr lang="en-GB" b="1" dirty="0" smtClean="0">
                <a:solidFill>
                  <a:srgbClr val="002060"/>
                </a:solidFill>
              </a:rPr>
              <a:t>15.2</a:t>
            </a:r>
            <a:r>
              <a:rPr lang="en-GB" b="1" dirty="0" smtClean="0">
                <a:solidFill>
                  <a:srgbClr val="002060"/>
                </a:solidFill>
              </a:rPr>
              <a:t> </a:t>
            </a:r>
            <a:r>
              <a:rPr lang="en-GB" b="1" dirty="0" err="1" smtClean="0">
                <a:solidFill>
                  <a:srgbClr val="002060"/>
                </a:solidFill>
              </a:rPr>
              <a:t>Tbps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33931" y="5289391"/>
            <a:ext cx="150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27</a:t>
            </a:r>
            <a:r>
              <a:rPr lang="en-GB" b="1" dirty="0" smtClean="0">
                <a:solidFill>
                  <a:srgbClr val="002060"/>
                </a:solidFill>
              </a:rPr>
              <a:t>→4.9Tbps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676" y="6202098"/>
            <a:ext cx="1184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SKA1_Low</a:t>
            </a:r>
          </a:p>
          <a:p>
            <a:r>
              <a:rPr lang="en-GB" b="1" dirty="0" smtClean="0">
                <a:solidFill>
                  <a:srgbClr val="002060"/>
                </a:solidFill>
              </a:rPr>
              <a:t>SKA1_Mid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27900" y="635385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prstClr val="black">
                    <a:lumMod val="50000"/>
                  </a:prstClr>
                </a:solidFill>
              </a:rPr>
              <a:t>()* – if digitised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22094" y="4134170"/>
            <a:ext cx="98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100Gb/s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22792" y="4150163"/>
            <a:ext cx="101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100Gb/s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53" name="Straight Connector 52"/>
          <p:cNvCxnSpPr>
            <a:stCxn id="43" idx="1"/>
          </p:cNvCxnSpPr>
          <p:nvPr/>
        </p:nvCxnSpPr>
        <p:spPr>
          <a:xfrm flipH="1">
            <a:off x="2270979" y="3183386"/>
            <a:ext cx="720078" cy="472698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1465689" y="4877961"/>
            <a:ext cx="336957" cy="445337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2912614" y="4877961"/>
            <a:ext cx="222674" cy="436045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62362" y="4442448"/>
            <a:ext cx="253445" cy="288032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717907" y="4420439"/>
            <a:ext cx="216024" cy="288032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963613" y="4877961"/>
            <a:ext cx="288033" cy="436045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251646" y="3183386"/>
            <a:ext cx="648072" cy="494758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7694120" y="3879486"/>
            <a:ext cx="463494" cy="878700"/>
          </a:xfrm>
          <a:prstGeom prst="line">
            <a:avLst/>
          </a:prstGeom>
          <a:ln>
            <a:solidFill>
              <a:srgbClr val="00090C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0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685598" cy="884669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SADT Consortium</a:t>
            </a:r>
            <a:endParaRPr lang="en-GB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7666" y="1378117"/>
            <a:ext cx="8064500" cy="2160240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Consortium Board, chair: </a:t>
            </a:r>
            <a:r>
              <a:rPr lang="en-GB" sz="2400" dirty="0" err="1" smtClean="0">
                <a:solidFill>
                  <a:srgbClr val="000000"/>
                </a:solidFill>
              </a:rPr>
              <a:t>Huib</a:t>
            </a:r>
            <a:r>
              <a:rPr lang="en-GB" sz="2400" dirty="0" smtClean="0">
                <a:solidFill>
                  <a:srgbClr val="000000"/>
                </a:solidFill>
              </a:rPr>
              <a:t> Jan van </a:t>
            </a:r>
            <a:r>
              <a:rPr lang="en-GB" sz="2400" dirty="0" err="1" smtClean="0">
                <a:solidFill>
                  <a:srgbClr val="000000"/>
                </a:solidFill>
              </a:rPr>
              <a:t>Langevelde</a:t>
            </a:r>
            <a:endParaRPr lang="en-GB" sz="2400" dirty="0" smtClean="0">
              <a:solidFill>
                <a:srgbClr val="000000"/>
              </a:solidFill>
            </a:endParaRPr>
          </a:p>
          <a:p>
            <a:r>
              <a:rPr lang="en-GB" sz="2400" dirty="0" smtClean="0">
                <a:solidFill>
                  <a:srgbClr val="000000"/>
                </a:solidFill>
              </a:rPr>
              <a:t>Lead institute: University of Manchester</a:t>
            </a:r>
          </a:p>
          <a:p>
            <a:pPr lvl="1"/>
            <a:r>
              <a:rPr lang="en-GB" sz="1800" dirty="0" smtClean="0">
                <a:solidFill>
                  <a:srgbClr val="0070C0"/>
                </a:solidFill>
              </a:rPr>
              <a:t>Leader: Keith Grainge</a:t>
            </a:r>
          </a:p>
          <a:p>
            <a:pPr lvl="1"/>
            <a:r>
              <a:rPr lang="en-GB" sz="1800" dirty="0" smtClean="0">
                <a:solidFill>
                  <a:srgbClr val="0070C0"/>
                </a:solidFill>
              </a:rPr>
              <a:t>Project Manager: </a:t>
            </a:r>
            <a:r>
              <a:rPr lang="en-GB" sz="1800" dirty="0" smtClean="0">
                <a:solidFill>
                  <a:srgbClr val="0070C0"/>
                </a:solidFill>
              </a:rPr>
              <a:t>Jill Hammond</a:t>
            </a:r>
            <a:endParaRPr lang="en-GB" sz="1800" dirty="0" smtClean="0">
              <a:solidFill>
                <a:srgbClr val="0070C0"/>
              </a:solidFill>
            </a:endParaRPr>
          </a:p>
          <a:p>
            <a:pPr lvl="1"/>
            <a:r>
              <a:rPr lang="en-GB" sz="1800" dirty="0" smtClean="0">
                <a:solidFill>
                  <a:srgbClr val="0070C0"/>
                </a:solidFill>
              </a:rPr>
              <a:t>System Engineer</a:t>
            </a:r>
            <a:r>
              <a:rPr lang="en-GB" sz="1800" dirty="0" smtClean="0">
                <a:solidFill>
                  <a:srgbClr val="0070C0"/>
                </a:solidFill>
              </a:rPr>
              <a:t>: Rob </a:t>
            </a:r>
            <a:r>
              <a:rPr lang="en-GB" sz="1800" dirty="0" err="1" smtClean="0">
                <a:solidFill>
                  <a:srgbClr val="0070C0"/>
                </a:solidFill>
              </a:rPr>
              <a:t>Gabrielczyk</a:t>
            </a:r>
            <a:endParaRPr lang="en-GB" sz="1800" dirty="0" smtClean="0">
              <a:solidFill>
                <a:srgbClr val="0070C0"/>
              </a:solidFill>
            </a:endParaRPr>
          </a:p>
          <a:p>
            <a:pPr lvl="1"/>
            <a:r>
              <a:rPr lang="en-GB" sz="1800" dirty="0" smtClean="0">
                <a:solidFill>
                  <a:srgbClr val="0070C0"/>
                </a:solidFill>
              </a:rPr>
              <a:t>Project Engineer (SADT):  Richard Oberland</a:t>
            </a:r>
          </a:p>
          <a:p>
            <a:pPr lvl="1"/>
            <a:r>
              <a:rPr lang="en-GB" sz="1800" dirty="0" smtClean="0">
                <a:solidFill>
                  <a:srgbClr val="0070C0"/>
                </a:solidFill>
              </a:rPr>
              <a:t>Element specialist (SAT): Simon Garrington</a:t>
            </a:r>
          </a:p>
          <a:p>
            <a:pPr lvl="1"/>
            <a:endParaRPr lang="en-GB" sz="24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150" y="3742265"/>
            <a:ext cx="322581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JIVE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(Netherlands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NPL (UK)</a:t>
            </a: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NCRA (India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NMMU (South Africa)</a:t>
            </a:r>
            <a:endParaRPr lang="en-GB" sz="20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457200">
              <a:spcBef>
                <a:spcPct val="20000"/>
              </a:spcBef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20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CSIRO (Australia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(Portugal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0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SANREN (South Africa)</a:t>
            </a:r>
            <a:endParaRPr lang="en-GB" sz="20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3820" y="3742265"/>
            <a:ext cx="39068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SKA Africa (South Africa)</a:t>
            </a:r>
          </a:p>
          <a:p>
            <a:pPr marL="342900" lvl="0" indent="-342900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Tsinghua 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University 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(China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0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UWA (Australia)</a:t>
            </a:r>
          </a:p>
          <a:p>
            <a:pPr marL="342900" lvl="0" indent="-342900" defTabSz="457200">
              <a:spcBef>
                <a:spcPct val="20000"/>
              </a:spcBef>
              <a:buFont typeface="Arial" pitchFamily="34" charset="0"/>
              <a:buChar char="•"/>
            </a:pPr>
            <a:endParaRPr lang="en-GB" sz="20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 pitchFamily="34" charset="0"/>
              <a:buChar char="•"/>
            </a:pPr>
            <a:endParaRPr lang="en-GB" sz="20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University 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Granada (Spain)</a:t>
            </a: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AARNet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(Australia) </a:t>
            </a: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GÉANT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EU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0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endParaRPr lang="en-GB" sz="2000" dirty="0">
              <a:solidFill>
                <a:srgbClr val="7F7F7F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ADT_bann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42" y="1546978"/>
            <a:ext cx="1990858" cy="167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0048" y="5145237"/>
            <a:ext cx="273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solidFill>
                  <a:schemeClr val="accent3">
                    <a:lumMod val="50000"/>
                  </a:schemeClr>
                </a:solidFill>
              </a:rPr>
              <a:t>Associate members</a:t>
            </a:r>
            <a:endParaRPr lang="en-GB" sz="2400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9" y="3387861"/>
            <a:ext cx="273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solidFill>
                  <a:schemeClr val="accent4">
                    <a:lumMod val="75000"/>
                  </a:schemeClr>
                </a:solidFill>
              </a:rPr>
              <a:t>Full members</a:t>
            </a:r>
            <a:endParaRPr lang="en-GB" sz="2400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673334"/>
            <a:ext cx="3236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…and industrial partners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333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SADT summary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340768"/>
            <a:ext cx="24224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Science Data 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DDBH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CSP-SDP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SDP to world</a:t>
            </a:r>
            <a:endParaRPr lang="en-GB" sz="2400" dirty="0">
              <a:solidFill>
                <a:prstClr val="black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340768"/>
            <a:ext cx="27238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Sync &amp; Timing</a:t>
            </a:r>
            <a:endParaRPr lang="en-GB" sz="2400" dirty="0" smtClean="0">
              <a:solidFill>
                <a:prstClr val="black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Clock ensemble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Freq. &amp; Phase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UTC time</a:t>
            </a:r>
            <a:endParaRPr lang="en-GB" sz="2400" dirty="0">
              <a:solidFill>
                <a:prstClr val="black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0539" y="1340768"/>
            <a:ext cx="32031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Non-Science Data 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Control &amp; Monitor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Alarms</a:t>
            </a:r>
          </a:p>
          <a:p>
            <a:pPr marL="342900" indent="-342900"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Internet, VoIP</a:t>
            </a:r>
            <a:endParaRPr lang="en-GB" sz="2400" dirty="0">
              <a:solidFill>
                <a:prstClr val="black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894" y="3128642"/>
            <a:ext cx="868462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“Spanning” Tasks</a:t>
            </a:r>
            <a:r>
              <a:rPr lang="en-GB" sz="2800" dirty="0" smtClean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Network Architecture; Network Manager;</a:t>
            </a:r>
          </a:p>
          <a:p>
            <a:pPr algn="ctr" defTabSz="914400"/>
            <a:r>
              <a:rPr lang="en-GB" sz="2400" dirty="0" smtClean="0">
                <a:solidFill>
                  <a:prstClr val="black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Local Infrastructure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34034" y="3933056"/>
            <a:ext cx="7413581" cy="2664296"/>
            <a:chOff x="834034" y="3861048"/>
            <a:chExt cx="7413581" cy="266429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105"/>
            <a:stretch/>
          </p:blipFill>
          <p:spPr bwMode="auto">
            <a:xfrm>
              <a:off x="834034" y="3861048"/>
              <a:ext cx="7413581" cy="266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333178" y="4443386"/>
              <a:ext cx="65671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85876" y="4443386"/>
              <a:ext cx="722385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84151" y="4415046"/>
              <a:ext cx="7497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600" b="1" dirty="0" smtClean="0">
                  <a:solidFill>
                    <a:srgbClr val="00B050"/>
                  </a:solidFill>
                </a:rPr>
                <a:t>NSDN</a:t>
              </a:r>
              <a:endParaRPr lang="en-GB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56892" y="4415046"/>
              <a:ext cx="65671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66464" y="4397361"/>
              <a:ext cx="6815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600" b="1" dirty="0" smtClean="0">
                  <a:solidFill>
                    <a:srgbClr val="00B050"/>
                  </a:solidFill>
                </a:rPr>
                <a:t>NSDN</a:t>
              </a:r>
              <a:endParaRPr lang="en-GB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44450" y="4390013"/>
              <a:ext cx="6815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600" b="1" dirty="0" smtClean="0">
                  <a:solidFill>
                    <a:srgbClr val="00B050"/>
                  </a:solidFill>
                </a:rPr>
                <a:t>NSDN</a:t>
              </a:r>
              <a:endParaRPr lang="en-GB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97604" y="4076386"/>
              <a:ext cx="65671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76158" y="4041796"/>
              <a:ext cx="899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600" b="1" dirty="0" smtClean="0">
                  <a:solidFill>
                    <a:srgbClr val="FF0000"/>
                  </a:solidFill>
                </a:rPr>
                <a:t>CSP-SDP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2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 Challenge</a:t>
            </a:r>
            <a:endParaRPr lang="en-GB" dirty="0"/>
          </a:p>
        </p:txBody>
      </p:sp>
      <p:pic>
        <p:nvPicPr>
          <p:cNvPr id="3" name="Ska-Updated-02161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051" y="1575303"/>
            <a:ext cx="6495730" cy="48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SADT Technical Solutions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339568"/>
            <a:ext cx="4656717" cy="551843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SAT</a:t>
            </a:r>
          </a:p>
          <a:p>
            <a:pPr lvl="1"/>
            <a:r>
              <a:rPr lang="en-GB" dirty="0" smtClean="0"/>
              <a:t>3 H-maser clock ensemble</a:t>
            </a:r>
          </a:p>
          <a:p>
            <a:pPr lvl="1"/>
            <a:r>
              <a:rPr lang="en-GB" dirty="0" smtClean="0"/>
              <a:t>“There-and-back” STFR</a:t>
            </a:r>
          </a:p>
          <a:p>
            <a:pPr lvl="1"/>
            <a:r>
              <a:rPr lang="en-GB" dirty="0" smtClean="0"/>
              <a:t>White Rabbit time distribution</a:t>
            </a:r>
          </a:p>
          <a:p>
            <a:r>
              <a:rPr lang="en-GB" dirty="0" smtClean="0"/>
              <a:t>Digital Data Backhaul</a:t>
            </a:r>
          </a:p>
          <a:p>
            <a:pPr lvl="1"/>
            <a:r>
              <a:rPr lang="en-GB" dirty="0" smtClean="0"/>
              <a:t>COTS solutions</a:t>
            </a:r>
          </a:p>
          <a:p>
            <a:pPr lvl="1"/>
            <a:r>
              <a:rPr lang="en-GB" dirty="0" smtClean="0"/>
              <a:t>Multiple vendors approached</a:t>
            </a:r>
          </a:p>
          <a:p>
            <a:pPr lvl="1"/>
            <a:r>
              <a:rPr lang="en-GB" dirty="0" smtClean="0"/>
              <a:t>Trended costs estimated</a:t>
            </a:r>
          </a:p>
          <a:p>
            <a:r>
              <a:rPr lang="en-GB" dirty="0" smtClean="0"/>
              <a:t>NSDN</a:t>
            </a:r>
          </a:p>
          <a:p>
            <a:pPr lvl="1"/>
            <a:r>
              <a:rPr lang="en-GB" dirty="0" smtClean="0"/>
              <a:t>COTS solution</a:t>
            </a:r>
          </a:p>
          <a:p>
            <a:pPr lvl="1"/>
            <a:r>
              <a:rPr lang="en-GB" dirty="0" smtClean="0"/>
              <a:t>Some redundancy</a:t>
            </a:r>
          </a:p>
          <a:p>
            <a:pPr lvl="1"/>
            <a:r>
              <a:rPr lang="en-GB" dirty="0" smtClean="0"/>
              <a:t>Issues: scope; security</a:t>
            </a:r>
          </a:p>
          <a:p>
            <a:r>
              <a:rPr lang="en-GB" dirty="0" smtClean="0"/>
              <a:t>LINFRA</a:t>
            </a:r>
          </a:p>
          <a:p>
            <a:pPr lvl="1"/>
            <a:r>
              <a:rPr lang="en-GB" dirty="0" smtClean="0"/>
              <a:t>Most expensive component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74" y="2951429"/>
            <a:ext cx="2860378" cy="17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74" y="1339568"/>
            <a:ext cx="2958063" cy="161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95" y="4802159"/>
            <a:ext cx="2899357" cy="200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2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Cost estimates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9512" y="1448554"/>
            <a:ext cx="8665724" cy="540944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2013 bid estimate: €435M</a:t>
            </a:r>
          </a:p>
          <a:p>
            <a:r>
              <a:rPr lang="en-GB" sz="2400" dirty="0" smtClean="0"/>
              <a:t>SADT: 90M€ </a:t>
            </a:r>
            <a:r>
              <a:rPr lang="en-GB" sz="2400" dirty="0"/>
              <a:t>of 855M</a:t>
            </a:r>
            <a:r>
              <a:rPr lang="en-GB" sz="2400" dirty="0" smtClean="0"/>
              <a:t>€ cost cap</a:t>
            </a:r>
            <a:r>
              <a:rPr lang="en-GB" sz="2400" dirty="0"/>
              <a:t>; project cost cap 650M</a:t>
            </a:r>
            <a:r>
              <a:rPr lang="en-GB" sz="2400" dirty="0" smtClean="0"/>
              <a:t>€</a:t>
            </a:r>
          </a:p>
          <a:p>
            <a:r>
              <a:rPr lang="en-GB" sz="2400" dirty="0" smtClean="0"/>
              <a:t>SADT input to RBS: €99.3M; cost model supplied to SKAO</a:t>
            </a:r>
          </a:p>
          <a:p>
            <a:r>
              <a:rPr lang="en-GB" sz="2400" dirty="0" smtClean="0"/>
              <a:t>SKAO issued Budget after RBS: €32.4M</a:t>
            </a:r>
          </a:p>
          <a:p>
            <a:r>
              <a:rPr lang="en-GB" sz="2400" dirty="0" smtClean="0"/>
              <a:t>Increase in SADT scope (e.g. NSDN)</a:t>
            </a:r>
          </a:p>
          <a:p>
            <a:r>
              <a:rPr lang="en-GB" sz="2400" dirty="0" smtClean="0"/>
              <a:t>SADT cost estimate Jan 2016: €76M – 134% over-budget!!!</a:t>
            </a:r>
          </a:p>
          <a:p>
            <a:r>
              <a:rPr lang="en-GB" sz="2400" dirty="0" smtClean="0"/>
              <a:t>But, Budget did not include:</a:t>
            </a:r>
          </a:p>
          <a:p>
            <a:pPr lvl="1"/>
            <a:r>
              <a:rPr lang="en-GB" sz="2000" dirty="0" smtClean="0"/>
              <a:t>NSDN (~10M)</a:t>
            </a:r>
          </a:p>
          <a:p>
            <a:pPr lvl="1"/>
            <a:r>
              <a:rPr lang="en-GB" sz="2000" dirty="0"/>
              <a:t>Installation of Carnarvon to Beaufort </a:t>
            </a:r>
            <a:r>
              <a:rPr lang="en-GB" sz="2000" dirty="0" smtClean="0"/>
              <a:t>West fibre in SA (~10M)</a:t>
            </a:r>
          </a:p>
          <a:p>
            <a:pPr lvl="1"/>
            <a:r>
              <a:rPr lang="en-GB" sz="2000" dirty="0" smtClean="0"/>
              <a:t>Trenching on both sites (assumed to be provided by INFRA; ~10M)</a:t>
            </a:r>
          </a:p>
          <a:p>
            <a:pPr lvl="1"/>
            <a:r>
              <a:rPr lang="en-GB" sz="2000" dirty="0" smtClean="0"/>
              <a:t>SADT Contingency using TMT model (~10M)</a:t>
            </a:r>
          </a:p>
          <a:p>
            <a:pPr lvl="1"/>
            <a:endParaRPr lang="en-GB" sz="1600" dirty="0" smtClean="0"/>
          </a:p>
          <a:p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05857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DDBH </a:t>
            </a:r>
            <a:r>
              <a:rPr lang="en-GB" sz="3200" dirty="0" smtClean="0"/>
              <a:t>COTS </a:t>
            </a:r>
            <a:r>
              <a:rPr lang="en-GB" sz="3200" dirty="0" smtClean="0"/>
              <a:t>Cost estimation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28" y="4898458"/>
            <a:ext cx="7761717" cy="4806771"/>
          </a:xfrm>
        </p:spPr>
        <p:txBody>
          <a:bodyPr>
            <a:normAutofit/>
          </a:bodyPr>
          <a:lstStyle/>
          <a:p>
            <a:r>
              <a:rPr lang="en-GB" dirty="0" smtClean="0"/>
              <a:t>Cost </a:t>
            </a:r>
            <a:r>
              <a:rPr lang="en-GB" dirty="0"/>
              <a:t>/</a:t>
            </a:r>
            <a:r>
              <a:rPr lang="en-GB" dirty="0" smtClean="0"/>
              <a:t> power function of :	</a:t>
            </a:r>
          </a:p>
          <a:p>
            <a:pPr lvl="1"/>
            <a:r>
              <a:rPr lang="en-GB" dirty="0" smtClean="0"/>
              <a:t>Year deployed (roll-out)</a:t>
            </a:r>
          </a:p>
          <a:p>
            <a:pPr lvl="1"/>
            <a:r>
              <a:rPr lang="en-GB" dirty="0" smtClean="0"/>
              <a:t>Data capacity</a:t>
            </a:r>
          </a:p>
          <a:p>
            <a:pPr lvl="1"/>
            <a:r>
              <a:rPr lang="en-GB" dirty="0" smtClean="0"/>
              <a:t>Cable distance </a:t>
            </a:r>
          </a:p>
          <a:p>
            <a:pPr lvl="1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30" y="1587149"/>
            <a:ext cx="3966100" cy="3016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307" y="1960078"/>
            <a:ext cx="3121648" cy="190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307" y="4105137"/>
            <a:ext cx="3144221" cy="1919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0987" y="1242163"/>
            <a:ext cx="436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Fractional selling price drop per annum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6441" y="1394563"/>
            <a:ext cx="436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Estimates cable routed distance bins BDv2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+mn-lt"/>
              </a:rPr>
              <a:t>Tsinghua STFR</a:t>
            </a:r>
            <a:r>
              <a:rPr lang="en-US" altLang="zh-CN" sz="3600" dirty="0" smtClean="0">
                <a:latin typeface="+mn-lt"/>
              </a:rPr>
              <a:t> </a:t>
            </a:r>
            <a:r>
              <a:rPr lang="en-US" altLang="zh-CN" sz="3600" dirty="0">
                <a:latin typeface="+mn-lt"/>
              </a:rPr>
              <a:t>system </a:t>
            </a:r>
            <a:endParaRPr lang="zh-CN" altLang="en-US" sz="3600" dirty="0">
              <a:latin typeface="+mn-lt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827154"/>
              </p:ext>
            </p:extLst>
          </p:nvPr>
        </p:nvGraphicFramePr>
        <p:xfrm>
          <a:off x="671512" y="1291389"/>
          <a:ext cx="7800975" cy="42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Visio" r:id="rId3" imgW="11680044" imgH="6346324" progId="Visio.Drawing.11">
                  <p:embed/>
                </p:oleObj>
              </mc:Choice>
              <mc:Fallback>
                <p:oleObj name="Visio" r:id="rId3" imgW="11680044" imgH="634632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2" y="1291389"/>
                        <a:ext cx="7800975" cy="42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211248" y="5877272"/>
            <a:ext cx="8856984" cy="11521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002060"/>
                </a:solidFill>
              </a:rPr>
              <a:t>Maintain interferometer coherence; 1ps accuracy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Active</a:t>
            </a:r>
            <a:r>
              <a:rPr lang="en-GB" dirty="0" smtClean="0">
                <a:solidFill>
                  <a:srgbClr val="002060"/>
                </a:solidFill>
              </a:rPr>
              <a:t>, “Round-trip”, reference frequency distribution</a:t>
            </a:r>
          </a:p>
          <a:p>
            <a:pPr marL="0" indent="0">
              <a:buNone/>
            </a:pPr>
            <a:endParaRPr lang="en-GB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LINFRA - </a:t>
            </a:r>
            <a:r>
              <a:rPr lang="en-GB" sz="3200" dirty="0" smtClean="0">
                <a:solidFill>
                  <a:schemeClr val="bg1"/>
                </a:solidFill>
              </a:rPr>
              <a:t>cable routing to CPF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35" y="1405610"/>
            <a:ext cx="2859779" cy="3038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414" y="1765446"/>
            <a:ext cx="2730112" cy="2770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993" y="1816965"/>
            <a:ext cx="2948923" cy="257993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 flipV="1">
            <a:off x="5786773" y="1765446"/>
            <a:ext cx="1808392" cy="879121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86773" y="2804365"/>
            <a:ext cx="1808392" cy="1731146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519704" y="2671200"/>
            <a:ext cx="150921" cy="14204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88806" y="1380829"/>
            <a:ext cx="2241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Australia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SKA1-Low Outer array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0597" y="3889180"/>
            <a:ext cx="2205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</a:t>
            </a:r>
          </a:p>
          <a:p>
            <a:pPr algn="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SKA1-Mid Inner Array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91780" y="3786963"/>
            <a:ext cx="2252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</a:t>
            </a:r>
          </a:p>
          <a:p>
            <a:pPr algn="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SKA1-Mid Outer Array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44" y="4635198"/>
            <a:ext cx="3059359" cy="18632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031" y="4545134"/>
            <a:ext cx="3234969" cy="19745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95975" y="1220944"/>
            <a:ext cx="429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Cable route distance optimised examples</a:t>
            </a:r>
            <a:endParaRPr lang="en-GB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8165" y="4622991"/>
            <a:ext cx="2434993" cy="157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an_SADT_consortium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Uman_SADT_consortium_powerpoint_template.potx</Template>
  <TotalTime>18641</TotalTime>
  <Words>729</Words>
  <Application>Microsoft Office PowerPoint</Application>
  <PresentationFormat>On-screen Show (4:3)</PresentationFormat>
  <Paragraphs>159</Paragraphs>
  <Slides>13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Uman_SADT_consortium_powerpoint_template</vt:lpstr>
      <vt:lpstr>Visio</vt:lpstr>
      <vt:lpstr>Signal and Data Transport for the SKA  UK SKA Science Meeting, Cambridge  12th April 2016  </vt:lpstr>
      <vt:lpstr>SADT Consortium</vt:lpstr>
      <vt:lpstr>SADT summary</vt:lpstr>
      <vt:lpstr>Big Data Challenge</vt:lpstr>
      <vt:lpstr>SADT Technical Solutions</vt:lpstr>
      <vt:lpstr>Cost estimates</vt:lpstr>
      <vt:lpstr>DDBH COTS Cost estimation</vt:lpstr>
      <vt:lpstr>Tsinghua STFR system </vt:lpstr>
      <vt:lpstr>LINFRA - cable routing to CPF</vt:lpstr>
      <vt:lpstr>Estimated SDP to world costs</vt:lpstr>
      <vt:lpstr>Raw visibility data rates</vt:lpstr>
      <vt:lpstr>Summary</vt:lpstr>
      <vt:lpstr>Effect of RBS, ECPs</vt:lpstr>
    </vt:vector>
  </TitlesOfParts>
  <Company>PowerBook G4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Keith James Bruno Grainge</cp:lastModifiedBy>
  <cp:revision>270</cp:revision>
  <cp:lastPrinted>2013-10-15T15:47:27Z</cp:lastPrinted>
  <dcterms:created xsi:type="dcterms:W3CDTF">2013-04-10T09:39:08Z</dcterms:created>
  <dcterms:modified xsi:type="dcterms:W3CDTF">2016-04-11T11:10:38Z</dcterms:modified>
</cp:coreProperties>
</file>