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  <p:sldMasterId id="2147483660" r:id="rId2"/>
  </p:sldMasterIdLst>
  <p:notesMasterIdLst>
    <p:notesMasterId r:id="rId35"/>
  </p:notesMasterIdLst>
  <p:handoutMasterIdLst>
    <p:handoutMasterId r:id="rId36"/>
  </p:handoutMasterIdLst>
  <p:sldIdLst>
    <p:sldId id="2216" r:id="rId3"/>
    <p:sldId id="2211" r:id="rId4"/>
    <p:sldId id="2209" r:id="rId5"/>
    <p:sldId id="2186" r:id="rId6"/>
    <p:sldId id="2053" r:id="rId7"/>
    <p:sldId id="2138" r:id="rId8"/>
    <p:sldId id="2199" r:id="rId9"/>
    <p:sldId id="2234" r:id="rId10"/>
    <p:sldId id="2236" r:id="rId11"/>
    <p:sldId id="2235" r:id="rId12"/>
    <p:sldId id="2238" r:id="rId13"/>
    <p:sldId id="2232" r:id="rId14"/>
    <p:sldId id="2225" r:id="rId15"/>
    <p:sldId id="2244" r:id="rId16"/>
    <p:sldId id="2064" r:id="rId17"/>
    <p:sldId id="2240" r:id="rId18"/>
    <p:sldId id="2237" r:id="rId19"/>
    <p:sldId id="2239" r:id="rId20"/>
    <p:sldId id="2241" r:id="rId21"/>
    <p:sldId id="2243" r:id="rId22"/>
    <p:sldId id="2242" r:id="rId23"/>
    <p:sldId id="2231" r:id="rId24"/>
    <p:sldId id="2230" r:id="rId25"/>
    <p:sldId id="2233" r:id="rId26"/>
    <p:sldId id="2197" r:id="rId27"/>
    <p:sldId id="2207" r:id="rId28"/>
    <p:sldId id="2187" r:id="rId29"/>
    <p:sldId id="2223" r:id="rId30"/>
    <p:sldId id="2188" r:id="rId31"/>
    <p:sldId id="2190" r:id="rId32"/>
    <p:sldId id="2191" r:id="rId33"/>
    <p:sldId id="2194" r:id="rId34"/>
  </p:sldIdLst>
  <p:sldSz cx="9144000" cy="6858000" type="screen4x3"/>
  <p:notesSz cx="6883400" cy="9906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Times New Roman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Times New Roman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Times New Roman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Times New Roman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000" kern="1200">
        <a:solidFill>
          <a:srgbClr val="FF0000"/>
        </a:solidFill>
        <a:latin typeface="Times New Roman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000" kern="1200">
        <a:solidFill>
          <a:srgbClr val="FF0000"/>
        </a:solidFill>
        <a:latin typeface="Times New Roman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000" kern="1200">
        <a:solidFill>
          <a:srgbClr val="FF0000"/>
        </a:solidFill>
        <a:latin typeface="Times New Roman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000" kern="1200">
        <a:solidFill>
          <a:srgbClr val="FF0000"/>
        </a:solidFill>
        <a:latin typeface="Times New Roman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  <a:srgbClr val="99CCFF"/>
    <a:srgbClr val="0705FF"/>
    <a:srgbClr val="FF4242"/>
    <a:srgbClr val="FF3235"/>
    <a:srgbClr val="D4D7C6"/>
    <a:srgbClr val="FFEB84"/>
    <a:srgbClr val="FFD3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713" autoAdjust="0"/>
    <p:restoredTop sz="87860" autoAdjust="0"/>
  </p:normalViewPr>
  <p:slideViewPr>
    <p:cSldViewPr>
      <p:cViewPr>
        <p:scale>
          <a:sx n="75" d="100"/>
          <a:sy n="75" d="100"/>
        </p:scale>
        <p:origin x="-632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82" tIns="46241" rIns="92482" bIns="46241" numCol="1" anchor="t" anchorCtr="0" compatLnSpc="1">
            <a:prstTxWarp prst="textNoShape">
              <a:avLst/>
            </a:prstTxWarp>
          </a:bodyPr>
          <a:lstStyle>
            <a:lvl1pPr defTabSz="925513">
              <a:defRPr sz="120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0488" y="0"/>
            <a:ext cx="29829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82" tIns="46241" rIns="92482" bIns="46241" numCol="1" anchor="t" anchorCtr="0" compatLnSpc="1">
            <a:prstTxWarp prst="textNoShape">
              <a:avLst/>
            </a:prstTxWarp>
          </a:bodyPr>
          <a:lstStyle>
            <a:lvl1pPr algn="r" defTabSz="925513">
              <a:defRPr sz="120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25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82" tIns="46241" rIns="92482" bIns="46241" numCol="1" anchor="b" anchorCtr="0" compatLnSpc="1">
            <a:prstTxWarp prst="textNoShape">
              <a:avLst/>
            </a:prstTxWarp>
          </a:bodyPr>
          <a:lstStyle>
            <a:lvl1pPr defTabSz="925513">
              <a:defRPr sz="120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25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0488" y="9410700"/>
            <a:ext cx="29829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82" tIns="46241" rIns="92482" bIns="46241" numCol="1" anchor="b" anchorCtr="0" compatLnSpc="1">
            <a:prstTxWarp prst="textNoShape">
              <a:avLst/>
            </a:prstTxWarp>
          </a:bodyPr>
          <a:lstStyle>
            <a:lvl1pPr algn="r" defTabSz="925513">
              <a:defRPr sz="120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fld id="{9BC4FE8A-EFDA-9D49-B132-74FAD4232F9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3109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82" tIns="46241" rIns="92482" bIns="46241" numCol="1" anchor="t" anchorCtr="0" compatLnSpc="1">
            <a:prstTxWarp prst="textNoShape">
              <a:avLst/>
            </a:prstTxWarp>
          </a:bodyPr>
          <a:lstStyle>
            <a:lvl1pPr defTabSz="925513">
              <a:defRPr sz="120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0488" y="0"/>
            <a:ext cx="29829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82" tIns="46241" rIns="92482" bIns="46241" numCol="1" anchor="t" anchorCtr="0" compatLnSpc="1">
            <a:prstTxWarp prst="textNoShape">
              <a:avLst/>
            </a:prstTxWarp>
          </a:bodyPr>
          <a:lstStyle>
            <a:lvl1pPr algn="r" defTabSz="925513">
              <a:defRPr sz="120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6520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705350"/>
            <a:ext cx="504825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82" tIns="46241" rIns="92482" bIns="462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0700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82" tIns="46241" rIns="92482" bIns="46241" numCol="1" anchor="b" anchorCtr="0" compatLnSpc="1">
            <a:prstTxWarp prst="textNoShape">
              <a:avLst/>
            </a:prstTxWarp>
          </a:bodyPr>
          <a:lstStyle>
            <a:lvl1pPr defTabSz="925513">
              <a:defRPr sz="120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0488" y="9410700"/>
            <a:ext cx="29829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82" tIns="46241" rIns="92482" bIns="46241" numCol="1" anchor="b" anchorCtr="0" compatLnSpc="1">
            <a:prstTxWarp prst="textNoShape">
              <a:avLst/>
            </a:prstTxWarp>
          </a:bodyPr>
          <a:lstStyle>
            <a:lvl1pPr algn="r" defTabSz="925513">
              <a:defRPr sz="120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fld id="{F505F6D4-E2A6-2E47-84EC-3E5D691918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1385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05F6D4-E2A6-2E47-84EC-3E5D69191826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93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</a:t>
            </a:r>
            <a:r>
              <a:rPr lang="en-US" baseline="0" dirty="0" smtClean="0"/>
              <a:t> revisited flux PDF with the Sherwood simulations + some marketing speak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34D4A-1470-8F4A-B641-9DB82DE79FC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09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F20C85-5ECE-1D44-A9AC-8EF869A1E2BB}" type="slidenum">
              <a:rPr lang="en-GB"/>
              <a:pPr>
                <a:defRPr/>
              </a:pPr>
              <a:t>15</a:t>
            </a:fld>
            <a:endParaRPr lang="en-GB"/>
          </a:p>
        </p:txBody>
      </p:sp>
      <p:sp>
        <p:nvSpPr>
          <p:cNvPr id="583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 eaLnBrk="0" hangingPunct="0">
              <a:defRPr sz="200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5513" eaLnBrk="0" hangingPunct="0">
              <a:defRPr sz="2000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000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000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000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FB89A63-5FA9-8040-A792-C5448EA45F01}" type="slidenum">
              <a:rPr lang="en-GB" sz="1200">
                <a:solidFill>
                  <a:schemeClr val="tx1"/>
                </a:solidFill>
              </a:rPr>
              <a:pPr eaLnBrk="1" hangingPunct="1"/>
              <a:t>24</a:t>
            </a:fld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05F6D4-E2A6-2E47-84EC-3E5D69191826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339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Cambridge-SKA,   13 April  2016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20FECB-3F64-CC4D-A807-875935CB15E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343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Cambridge-SKA,   13 April  2016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C76588-702B-2443-9DB4-AE330FDC298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479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Cambridge-SKA,   13 April  2016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1E1720-1783-C54D-B191-09285EA02EF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616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Cambridge-SKA,   13 April  2016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13A85E-2DD1-534D-B3FC-97ABABC86E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865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Cambridge-SKA,   13 April  2016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20FECB-3F64-CC4D-A807-875935CB15E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702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Cambridge-SKA,   13 April  2016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CA8CCB-1477-DF4C-84DC-9190078B490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993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Cambridge-SKA,   13 April  2016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C85DB6-C12F-B246-A6EB-D9FD09C0C54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006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Cambridge-SKA,   13 April  2016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CF5170-E1FB-A24C-B4AE-330040903A7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389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Cambridge-SKA,   13 April  2016</a:t>
            </a: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88CB12-45AC-5948-8034-0E5A7232222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456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Cambridge-SKA,   13 April  2016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98E26C-6F37-9E47-8EBB-2869D8D2405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0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Cambridge-SKA,   13 April  2016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E63FE7-0941-4840-9A57-E1E8F96BF1E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156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Cambridge-SKA,   13 April  2016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CA8CCB-1477-DF4C-84DC-9190078B490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18388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Cambridge-SKA,   13 April  2016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945926-5110-D24E-A086-B8D8EB04CB1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7623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Cambridge-SKA,   13 April  2016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80E34C-47EA-794E-A164-E85855BAB59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089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Cambridge-SKA,   13 April  2016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C76588-702B-2443-9DB4-AE330FDC298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095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Cambridge-SKA,   13 April  2016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1E1720-1783-C54D-B191-09285EA02EF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598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Cambridge-SKA,   13 April  2016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C85DB6-C12F-B246-A6EB-D9FD09C0C54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952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Cambridge-SKA,   13 April  2016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CF5170-E1FB-A24C-B4AE-330040903A7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885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Cambridge-SKA,   13 April  2016</a:t>
            </a: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88CB12-45AC-5948-8034-0E5A7232222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3331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Cambridge-SKA,   13 April  2016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98E26C-6F37-9E47-8EBB-2869D8D2405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244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Cambridge-SKA,   13 April  2016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E63FE7-0941-4840-9A57-E1E8F96BF1E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331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Cambridge-SKA,   13 April  2016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945926-5110-D24E-A086-B8D8EB04CB1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735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Cambridge-SKA,   13 April  2016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80E34C-47EA-794E-A164-E85855BAB59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884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4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172200"/>
            <a:ext cx="350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Cambridge-SKA,   13 April  2016</a:t>
            </a:r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8E13A85E-2DD1-534D-B3FC-97ABABC86EDA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2" name="Picture 7" descr="IoA-logo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313" y="6183313"/>
            <a:ext cx="5222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8142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172200"/>
            <a:ext cx="350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Cambridge-SKA,   13 April  2016</a:t>
            </a:r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8E13A85E-2DD1-534D-B3FC-97ABABC86EDA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2" name="Picture 7" descr="IoA-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313" y="6183313"/>
            <a:ext cx="5222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LOGO-ERC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2" y="6224892"/>
            <a:ext cx="661636" cy="63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0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microsoft.com/office/2007/relationships/hdphoto" Target="../media/hdphoto8.wdp"/><Relationship Id="rId5" Type="http://schemas.openxmlformats.org/officeDocument/2006/relationships/image" Target="../media/image26.jpeg"/><Relationship Id="rId6" Type="http://schemas.microsoft.com/office/2007/relationships/hdphoto" Target="../media/hdphoto9.wdp"/><Relationship Id="rId7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4" Type="http://schemas.openxmlformats.org/officeDocument/2006/relationships/image" Target="../media/image35.jpeg"/><Relationship Id="rId5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microsoft.com/office/2007/relationships/hdphoto" Target="../media/hdphoto14.wdp"/><Relationship Id="rId5" Type="http://schemas.openxmlformats.org/officeDocument/2006/relationships/image" Target="../media/image50.jpeg"/><Relationship Id="rId6" Type="http://schemas.microsoft.com/office/2007/relationships/hdphoto" Target="../media/hdphoto15.wdp"/><Relationship Id="rId7" Type="http://schemas.openxmlformats.org/officeDocument/2006/relationships/image" Target="../media/image51.jpeg"/><Relationship Id="rId8" Type="http://schemas.microsoft.com/office/2007/relationships/hdphoto" Target="../media/hdphoto16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4" Type="http://schemas.openxmlformats.org/officeDocument/2006/relationships/image" Target="../media/image52.jpeg"/><Relationship Id="rId5" Type="http://schemas.microsoft.com/office/2007/relationships/hdphoto" Target="../media/hdphoto17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3" Type="http://schemas.microsoft.com/office/2007/relationships/hdphoto" Target="../media/hdphoto18.wdp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14.jpeg"/><Relationship Id="rId5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5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microsoft.com/office/2007/relationships/hdphoto" Target="../media/hdphoto6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microsoft.com/office/2007/relationships/hdphoto" Target="../media/hdphoto7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o2020titl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" t="394" r="3" b="100"/>
          <a:stretch/>
        </p:blipFill>
        <p:spPr>
          <a:xfrm>
            <a:off x="0" y="0"/>
            <a:ext cx="9169200" cy="6883200"/>
          </a:xfrm>
          <a:prstGeom prst="rect">
            <a:avLst/>
          </a:prstGeom>
        </p:spPr>
      </p:pic>
      <p:pic>
        <p:nvPicPr>
          <p:cNvPr id="7" name="Picture 3" descr="IoAlogo_small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20272" y="5157192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481146" y="4437112"/>
            <a:ext cx="2403222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</a:rPr>
              <a:t>Martin Haehnelt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-396552" y="764704"/>
            <a:ext cx="8431088" cy="255454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21cm predictions in </a:t>
            </a:r>
            <a:r>
              <a:rPr lang="en-GB" sz="4000" dirty="0" err="1">
                <a:solidFill>
                  <a:schemeClr val="tx1"/>
                </a:solidFill>
              </a:rPr>
              <a:t>reionization</a:t>
            </a:r>
            <a:r>
              <a:rPr lang="en-GB" sz="4000" dirty="0">
                <a:solidFill>
                  <a:schemeClr val="tx1"/>
                </a:solidFill>
              </a:rPr>
              <a:t> </a:t>
            </a:r>
            <a:endParaRPr lang="en-GB" sz="4000" dirty="0" smtClean="0">
              <a:solidFill>
                <a:schemeClr val="tx1"/>
              </a:solidFill>
            </a:endParaRPr>
          </a:p>
          <a:p>
            <a:pPr algn="ctr"/>
            <a:r>
              <a:rPr lang="en-GB" sz="4000" dirty="0" smtClean="0">
                <a:solidFill>
                  <a:schemeClr val="tx1"/>
                </a:solidFill>
              </a:rPr>
              <a:t>models </a:t>
            </a:r>
            <a:r>
              <a:rPr lang="en-GB" sz="4000" dirty="0">
                <a:solidFill>
                  <a:schemeClr val="tx1"/>
                </a:solidFill>
              </a:rPr>
              <a:t>calibrated with </a:t>
            </a:r>
            <a:r>
              <a:rPr lang="en-GB" sz="4000" dirty="0" err="1" smtClean="0">
                <a:solidFill>
                  <a:schemeClr val="tx1"/>
                </a:solidFill>
              </a:rPr>
              <a:t>Lya</a:t>
            </a:r>
            <a:endParaRPr lang="en-GB" sz="4000" dirty="0" smtClean="0">
              <a:solidFill>
                <a:schemeClr val="tx1"/>
              </a:solidFill>
            </a:endParaRPr>
          </a:p>
          <a:p>
            <a:pPr algn="ctr"/>
            <a:r>
              <a:rPr lang="en-GB" sz="4000" dirty="0" smtClean="0">
                <a:solidFill>
                  <a:schemeClr val="tx1"/>
                </a:solidFill>
              </a:rPr>
              <a:t> forest data</a:t>
            </a:r>
          </a:p>
          <a:p>
            <a:pPr algn="ctr"/>
            <a:endParaRPr lang="en-GB" sz="4000" b="1" dirty="0">
              <a:solidFill>
                <a:schemeClr val="tx1"/>
              </a:solidFill>
            </a:endParaRPr>
          </a:p>
        </p:txBody>
      </p:sp>
      <p:pic>
        <p:nvPicPr>
          <p:cNvPr id="10" name="Picture 9" descr="LOGO-ERC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" b="9653"/>
          <a:stretch/>
        </p:blipFill>
        <p:spPr>
          <a:xfrm>
            <a:off x="-36512" y="5554800"/>
            <a:ext cx="1512168" cy="133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56315" y="4941168"/>
            <a:ext cx="133882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Dominique </a:t>
            </a:r>
            <a:r>
              <a:rPr lang="en-US" sz="1200" dirty="0" err="1" smtClean="0">
                <a:solidFill>
                  <a:srgbClr val="000000"/>
                </a:solidFill>
              </a:rPr>
              <a:t>Aubert</a:t>
            </a:r>
            <a:endParaRPr lang="en-US" sz="1200" dirty="0" smtClean="0">
              <a:solidFill>
                <a:srgbClr val="000000"/>
              </a:solidFill>
            </a:endParaRPr>
          </a:p>
          <a:p>
            <a:r>
              <a:rPr lang="en-US" sz="1200" dirty="0" smtClean="0">
                <a:solidFill>
                  <a:srgbClr val="000000"/>
                </a:solidFill>
              </a:rPr>
              <a:t>James Bolton</a:t>
            </a:r>
          </a:p>
          <a:p>
            <a:r>
              <a:rPr lang="en-US" sz="1200" dirty="0" smtClean="0"/>
              <a:t>Jonathan </a:t>
            </a:r>
            <a:r>
              <a:rPr lang="en-US" sz="1200" dirty="0" err="1" smtClean="0"/>
              <a:t>Chardin</a:t>
            </a:r>
            <a:endParaRPr lang="en-US" sz="1200" dirty="0" smtClean="0"/>
          </a:p>
          <a:p>
            <a:r>
              <a:rPr lang="en-US" sz="1200" dirty="0" err="1" smtClean="0"/>
              <a:t>Tirth</a:t>
            </a:r>
            <a:r>
              <a:rPr lang="en-US" sz="1200" dirty="0" smtClean="0"/>
              <a:t> </a:t>
            </a:r>
            <a:r>
              <a:rPr lang="en-US" sz="1200" dirty="0" err="1" smtClean="0"/>
              <a:t>Choudhury</a:t>
            </a:r>
            <a:endParaRPr lang="en-US" sz="1200" dirty="0" smtClean="0"/>
          </a:p>
          <a:p>
            <a:r>
              <a:rPr lang="en-US" sz="1200" dirty="0" smtClean="0">
                <a:solidFill>
                  <a:schemeClr val="tx1"/>
                </a:solidFill>
              </a:rPr>
              <a:t>Harley Katz</a:t>
            </a:r>
          </a:p>
          <a:p>
            <a:r>
              <a:rPr lang="en-US" sz="1200" dirty="0" smtClean="0">
                <a:solidFill>
                  <a:schemeClr val="tx1"/>
                </a:solidFill>
              </a:rPr>
              <a:t>Laura Keating</a:t>
            </a:r>
          </a:p>
          <a:p>
            <a:r>
              <a:rPr lang="en-US" sz="1200" dirty="0" err="1" smtClean="0">
                <a:solidFill>
                  <a:schemeClr val="tx1"/>
                </a:solidFill>
              </a:rPr>
              <a:t>Taysun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</a:rPr>
              <a:t>Kimm</a:t>
            </a:r>
            <a:endParaRPr lang="en-US" sz="1200" dirty="0" smtClean="0">
              <a:solidFill>
                <a:schemeClr val="tx1"/>
              </a:solidFill>
            </a:endParaRPr>
          </a:p>
          <a:p>
            <a:r>
              <a:rPr lang="en-US" sz="1200" b="1" dirty="0" err="1" smtClean="0"/>
              <a:t>Girish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Kulkarni</a:t>
            </a:r>
            <a:endParaRPr lang="en-US" sz="1200" b="1" dirty="0" smtClean="0"/>
          </a:p>
          <a:p>
            <a:r>
              <a:rPr lang="en-US" sz="1200" dirty="0" err="1" smtClean="0"/>
              <a:t>Ewald</a:t>
            </a:r>
            <a:r>
              <a:rPr lang="en-US" sz="1200" dirty="0" smtClean="0"/>
              <a:t> </a:t>
            </a:r>
            <a:r>
              <a:rPr lang="en-US" sz="1200" dirty="0" err="1" smtClean="0"/>
              <a:t>Puchwein</a:t>
            </a:r>
            <a:endParaRPr lang="en-US" sz="1200" dirty="0" smtClean="0"/>
          </a:p>
          <a:p>
            <a:r>
              <a:rPr lang="en-US" sz="1200" dirty="0" smtClean="0">
                <a:solidFill>
                  <a:schemeClr val="tx1"/>
                </a:solidFill>
              </a:rPr>
              <a:t>Alberto </a:t>
            </a:r>
            <a:r>
              <a:rPr lang="en-US" sz="1200" dirty="0" err="1" smtClean="0">
                <a:solidFill>
                  <a:schemeClr val="tx1"/>
                </a:solidFill>
              </a:rPr>
              <a:t>Rorai</a:t>
            </a:r>
            <a:endParaRPr lang="en-US" sz="1200" dirty="0" smtClean="0">
              <a:solidFill>
                <a:schemeClr val="tx1"/>
              </a:solidFill>
            </a:endParaRPr>
          </a:p>
          <a:p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814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wald20Jan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04492"/>
            <a:ext cx="3776836" cy="3355105"/>
          </a:xfrm>
          <a:prstGeom prst="rect">
            <a:avLst/>
          </a:prstGeom>
        </p:spPr>
      </p:pic>
      <p:pic>
        <p:nvPicPr>
          <p:cNvPr id="3" name="Picture 2" descr="tirth14_f9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6284"/>
            <a:ext cx="3602213" cy="3378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94353" y="1268760"/>
            <a:ext cx="1701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</a:rPr>
              <a:t>Choudhury</a:t>
            </a:r>
            <a:r>
              <a:rPr lang="en-US" sz="1200" dirty="0" smtClean="0">
                <a:solidFill>
                  <a:srgbClr val="000000"/>
                </a:solidFill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</a:rPr>
              <a:t>Puchwein</a:t>
            </a:r>
            <a:r>
              <a:rPr lang="en-US" sz="1200" dirty="0" smtClean="0">
                <a:solidFill>
                  <a:srgbClr val="000000"/>
                </a:solidFill>
              </a:rPr>
              <a:t>,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 Haehnelt&amp; Bolton 2015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5" name="Picture 4" descr="hsc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017" y="-27384"/>
            <a:ext cx="1542495" cy="24679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84" y="4586352"/>
            <a:ext cx="83164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dirty="0" smtClean="0">
                <a:solidFill>
                  <a:schemeClr val="accent6"/>
                </a:solidFill>
              </a:rPr>
              <a:t>The rapid decline of Lyα emission at  at z&gt;6  requires a (significant) decline of the volume-weighted ionized fraction perhaps  aided by an evolution of the intrinsic red offset </a:t>
            </a:r>
          </a:p>
          <a:p>
            <a:pPr marL="342900" indent="-342900">
              <a:buFont typeface="Wingdings" charset="2"/>
              <a:buChar char="Ø"/>
            </a:pPr>
            <a:r>
              <a:rPr lang="en-US" dirty="0" err="1" smtClean="0">
                <a:solidFill>
                  <a:schemeClr val="accent6"/>
                </a:solidFill>
              </a:rPr>
              <a:t>Reionization</a:t>
            </a:r>
            <a:r>
              <a:rPr lang="en-US" dirty="0" smtClean="0">
                <a:solidFill>
                  <a:schemeClr val="accent6"/>
                </a:solidFill>
              </a:rPr>
              <a:t> appears to finish (somewhat) later than predicted  by HM2012</a:t>
            </a:r>
          </a:p>
          <a:p>
            <a:pPr marL="342900" indent="-342900">
              <a:buFont typeface="Wingdings" charset="2"/>
              <a:buChar char="Ø"/>
            </a:pPr>
            <a:r>
              <a:rPr lang="en-US" dirty="0" smtClean="0">
                <a:solidFill>
                  <a:schemeClr val="accent6"/>
                </a:solidFill>
              </a:rPr>
              <a:t>Should be possible to probe bubble size and topology of </a:t>
            </a:r>
            <a:r>
              <a:rPr lang="en-US" dirty="0" err="1" smtClean="0">
                <a:solidFill>
                  <a:schemeClr val="accent6"/>
                </a:solidFill>
              </a:rPr>
              <a:t>reionization</a:t>
            </a:r>
            <a:r>
              <a:rPr lang="en-US" dirty="0" smtClean="0">
                <a:solidFill>
                  <a:schemeClr val="accent6"/>
                </a:solidFill>
              </a:rPr>
              <a:t>  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      with Hyper </a:t>
            </a:r>
            <a:r>
              <a:rPr lang="en-US" dirty="0" err="1" smtClean="0">
                <a:solidFill>
                  <a:schemeClr val="accent6"/>
                </a:solidFill>
              </a:rPr>
              <a:t>Suprime</a:t>
            </a:r>
            <a:r>
              <a:rPr lang="en-US" dirty="0" smtClean="0">
                <a:solidFill>
                  <a:schemeClr val="accent6"/>
                </a:solidFill>
              </a:rPr>
              <a:t> Cam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8755" y="169476"/>
            <a:ext cx="6159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rapid demise of </a:t>
            </a:r>
            <a:r>
              <a:rPr lang="en-US" sz="2800" dirty="0"/>
              <a:t>Lyα emission </a:t>
            </a:r>
            <a:r>
              <a:rPr lang="en-US" sz="2800" dirty="0" smtClean="0"/>
              <a:t> at z&gt;6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77808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race_40_z2.8_gasde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50123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44717" y="4766391"/>
            <a:ext cx="4047262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/>
              <a:t>Sherwood Simulation Suite</a:t>
            </a:r>
          </a:p>
          <a:p>
            <a:pPr algn="r"/>
            <a:r>
              <a:rPr lang="en-US" sz="2000" b="1" dirty="0" smtClean="0"/>
              <a:t>Bolton et al. 2016 (in prep.)</a:t>
            </a:r>
          </a:p>
          <a:p>
            <a:pPr algn="r"/>
            <a:r>
              <a:rPr lang="en-US" sz="2000" b="1" dirty="0" smtClean="0"/>
              <a:t>2 x 8.5 billion particles</a:t>
            </a:r>
          </a:p>
          <a:p>
            <a:pPr algn="r"/>
            <a:r>
              <a:rPr lang="en-US" sz="2000" b="1" dirty="0"/>
              <a:t>5 runs to z=2, 40 - 160 </a:t>
            </a:r>
            <a:r>
              <a:rPr lang="en-US" sz="2000" b="1" dirty="0" err="1"/>
              <a:t>Mpc</a:t>
            </a:r>
            <a:r>
              <a:rPr lang="en-US" sz="2000" b="1" dirty="0"/>
              <a:t>/h boxes</a:t>
            </a:r>
            <a:endParaRPr lang="en-US" sz="2000" b="1" dirty="0" smtClean="0"/>
          </a:p>
          <a:p>
            <a:pPr algn="r"/>
            <a:r>
              <a:rPr lang="en-US" sz="2000" b="1" dirty="0" smtClean="0"/>
              <a:t>15,000,000 core-hours from PRACE</a:t>
            </a:r>
            <a:endParaRPr lang="en-US" sz="2000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Perimeter, 15 March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078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irish12Apr_A4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924944"/>
            <a:ext cx="8100392" cy="3308610"/>
          </a:xfrm>
          <a:prstGeom prst="rect">
            <a:avLst/>
          </a:prstGeom>
        </p:spPr>
      </p:pic>
      <p:pic>
        <p:nvPicPr>
          <p:cNvPr id="2" name="Picture 1" descr="girish12Apr_A4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4624"/>
            <a:ext cx="8136904" cy="33839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23728" y="6341258"/>
            <a:ext cx="5213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Self-shielding in the ionized regions is important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45809" y="5877272"/>
            <a:ext cx="3266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Chouhury</a:t>
            </a:r>
            <a:r>
              <a:rPr lang="en-US" sz="1400" dirty="0" smtClean="0">
                <a:solidFill>
                  <a:srgbClr val="000000"/>
                </a:solidFill>
              </a:rPr>
              <a:t> et al. 2009, </a:t>
            </a:r>
            <a:r>
              <a:rPr lang="en-US" sz="1400" dirty="0" err="1" smtClean="0">
                <a:solidFill>
                  <a:srgbClr val="000000"/>
                </a:solidFill>
              </a:rPr>
              <a:t>Mesinger</a:t>
            </a:r>
            <a:r>
              <a:rPr lang="en-US" sz="1400" dirty="0" smtClean="0">
                <a:solidFill>
                  <a:srgbClr val="000000"/>
                </a:solidFill>
              </a:rPr>
              <a:t> et al.2015,</a:t>
            </a:r>
          </a:p>
          <a:p>
            <a:r>
              <a:rPr lang="en-US" sz="1400" dirty="0" err="1" smtClean="0">
                <a:solidFill>
                  <a:srgbClr val="000000"/>
                </a:solidFill>
              </a:rPr>
              <a:t>Kulkarni</a:t>
            </a:r>
            <a:r>
              <a:rPr lang="en-US" sz="1400" dirty="0" smtClean="0">
                <a:solidFill>
                  <a:srgbClr val="000000"/>
                </a:solidFill>
              </a:rPr>
              <a:t> et al. 2016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11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irish12Apr_lc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48" y="2258483"/>
            <a:ext cx="6077684" cy="2394653"/>
          </a:xfrm>
          <a:prstGeom prst="rect">
            <a:avLst/>
          </a:prstGeom>
        </p:spPr>
      </p:pic>
      <p:pic>
        <p:nvPicPr>
          <p:cNvPr id="5" name="Picture 4" descr="girish12Apr_lc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" b="-31"/>
          <a:stretch/>
        </p:blipFill>
        <p:spPr>
          <a:xfrm>
            <a:off x="662048" y="4275548"/>
            <a:ext cx="6077684" cy="2393812"/>
          </a:xfrm>
          <a:prstGeom prst="rect">
            <a:avLst/>
          </a:prstGeom>
        </p:spPr>
      </p:pic>
      <p:pic>
        <p:nvPicPr>
          <p:cNvPr id="7" name="Picture 6" descr="girish12Apr_lc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48" y="182309"/>
            <a:ext cx="6142200" cy="23825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08304" y="404664"/>
            <a:ext cx="995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T</a:t>
            </a:r>
            <a:r>
              <a:rPr lang="en-US" baseline="-25000" dirty="0" smtClean="0">
                <a:solidFill>
                  <a:schemeClr val="accent6"/>
                </a:solidFill>
              </a:rPr>
              <a:t>S</a:t>
            </a:r>
            <a:r>
              <a:rPr lang="en-US" dirty="0" smtClean="0">
                <a:solidFill>
                  <a:schemeClr val="accent6"/>
                </a:solidFill>
              </a:rPr>
              <a:t>&gt;&gt;</a:t>
            </a:r>
            <a:r>
              <a:rPr lang="en-US" dirty="0" err="1" smtClean="0">
                <a:solidFill>
                  <a:schemeClr val="accent6"/>
                </a:solidFill>
              </a:rPr>
              <a:t>Tγ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32240" y="1196752"/>
            <a:ext cx="2499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Haardt</a:t>
            </a:r>
            <a:r>
              <a:rPr lang="en-US" dirty="0" smtClean="0"/>
              <a:t> &amp; </a:t>
            </a:r>
            <a:r>
              <a:rPr lang="en-US" dirty="0" err="1" smtClean="0"/>
              <a:t>Madau</a:t>
            </a:r>
            <a:r>
              <a:rPr lang="en-US" dirty="0" smtClean="0"/>
              <a:t> 2012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58461" y="2996952"/>
            <a:ext cx="23855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Late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(</a:t>
            </a:r>
            <a:r>
              <a:rPr lang="en-US" dirty="0" err="1" smtClean="0">
                <a:solidFill>
                  <a:schemeClr val="tx2"/>
                </a:solidFill>
              </a:rPr>
              <a:t>Chardin</a:t>
            </a:r>
            <a:r>
              <a:rPr lang="en-US" dirty="0" smtClean="0">
                <a:solidFill>
                  <a:schemeClr val="tx2"/>
                </a:solidFill>
              </a:rPr>
              <a:t> et al. 15,16)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76256" y="5085184"/>
            <a:ext cx="17572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Very Late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(Planck 2016?)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62684" y="6474822"/>
            <a:ext cx="1825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</a:rPr>
              <a:t>Kulkarni</a:t>
            </a:r>
            <a:r>
              <a:rPr lang="en-US" sz="1600" dirty="0" smtClean="0">
                <a:solidFill>
                  <a:srgbClr val="000000"/>
                </a:solidFill>
              </a:rPr>
              <a:t> et al. 2016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20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Cambridge-SKA,   13 April  2016</a:t>
            </a:r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6012160" y="6258798"/>
            <a:ext cx="1825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</a:rPr>
              <a:t>Kulkarni</a:t>
            </a:r>
            <a:r>
              <a:rPr lang="en-US" sz="1600" dirty="0" smtClean="0">
                <a:solidFill>
                  <a:srgbClr val="000000"/>
                </a:solidFill>
              </a:rPr>
              <a:t> et al. 2016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" name="Picture 1" descr="girish12Apr_f1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980728"/>
            <a:ext cx="4752528" cy="488539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>
            <a:off x="3707904" y="2132856"/>
            <a:ext cx="0" cy="72008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6084168" y="2780928"/>
            <a:ext cx="0" cy="72008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987824" y="1268760"/>
            <a:ext cx="13879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decrease on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large scales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72936" y="3573016"/>
            <a:ext cx="14593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increase on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small scales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 descr="girish12Apr_f2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980728"/>
            <a:ext cx="4746600" cy="4879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5616" y="260648"/>
            <a:ext cx="7169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</a:rPr>
              <a:t>The </a:t>
            </a:r>
            <a:r>
              <a:rPr lang="en-US" sz="2400" dirty="0">
                <a:solidFill>
                  <a:schemeClr val="accent2"/>
                </a:solidFill>
              </a:rPr>
              <a:t>e</a:t>
            </a:r>
            <a:r>
              <a:rPr lang="en-US" sz="2400" dirty="0" smtClean="0">
                <a:solidFill>
                  <a:schemeClr val="accent2"/>
                </a:solidFill>
              </a:rPr>
              <a:t>ffect of self-shielded neutral gas in ionized bubbles</a:t>
            </a:r>
            <a:endParaRPr lang="en-US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877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2" descr="25%"/>
          <p:cNvSpPr txBox="1">
            <a:spLocks noChangeArrowheads="1"/>
          </p:cNvSpPr>
          <p:nvPr/>
        </p:nvSpPr>
        <p:spPr bwMode="auto">
          <a:xfrm>
            <a:off x="1547664" y="332656"/>
            <a:ext cx="55446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/>
              <a:t>                       Summary </a:t>
            </a:r>
            <a:endParaRPr lang="en-US" sz="2800" b="1" dirty="0"/>
          </a:p>
        </p:txBody>
      </p:sp>
      <p:sp>
        <p:nvSpPr>
          <p:cNvPr id="57348" name="Text Box 3"/>
          <p:cNvSpPr txBox="1">
            <a:spLocks noChangeArrowheads="1"/>
          </p:cNvSpPr>
          <p:nvPr/>
        </p:nvSpPr>
        <p:spPr bwMode="auto">
          <a:xfrm>
            <a:off x="304800" y="1107199"/>
            <a:ext cx="8702675" cy="57061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69875" indent="-269875">
              <a:spcBef>
                <a:spcPct val="20000"/>
              </a:spcBef>
              <a:buFont typeface="Arial" charset="0"/>
              <a:buChar char="•"/>
            </a:pPr>
            <a:r>
              <a:rPr lang="en-US" sz="2400" b="1" dirty="0" smtClean="0">
                <a:solidFill>
                  <a:schemeClr val="accent6"/>
                </a:solidFill>
              </a:rPr>
              <a:t> evidence is building for  rather late </a:t>
            </a:r>
            <a:r>
              <a:rPr lang="en-US" sz="2400" b="1" dirty="0" err="1" smtClean="0">
                <a:solidFill>
                  <a:schemeClr val="accent6"/>
                </a:solidFill>
              </a:rPr>
              <a:t>reionization</a:t>
            </a:r>
            <a:r>
              <a:rPr lang="en-US" sz="2400" b="1" dirty="0" smtClean="0">
                <a:solidFill>
                  <a:schemeClr val="accent6"/>
                </a:solidFill>
              </a:rPr>
              <a:t> </a:t>
            </a:r>
          </a:p>
          <a:p>
            <a:pPr marL="271463" indent="-271463">
              <a:spcBef>
                <a:spcPct val="20000"/>
              </a:spcBef>
              <a:buFont typeface="Arial" charset="0"/>
              <a:buChar char="•"/>
              <a:tabLst>
                <a:tab pos="355600" algn="l"/>
                <a:tab pos="439738" algn="l"/>
              </a:tabLst>
            </a:pPr>
            <a:endParaRPr lang="en-US" sz="2400" b="1" dirty="0" smtClean="0">
              <a:solidFill>
                <a:schemeClr val="accent6"/>
              </a:solidFill>
            </a:endParaRPr>
          </a:p>
          <a:p>
            <a:pPr marL="271463" indent="-271463">
              <a:spcBef>
                <a:spcPct val="20000"/>
              </a:spcBef>
              <a:buFont typeface="Arial" charset="0"/>
              <a:buChar char="•"/>
              <a:tabLst>
                <a:tab pos="355600" algn="l"/>
                <a:tab pos="439738" algn="l"/>
              </a:tabLst>
            </a:pPr>
            <a:r>
              <a:rPr lang="en-US" sz="2400" b="1" dirty="0" smtClean="0">
                <a:solidFill>
                  <a:schemeClr val="accent6"/>
                </a:solidFill>
              </a:rPr>
              <a:t> broad flux PDF at z≈5.6-5.8  may  require substantial </a:t>
            </a:r>
          </a:p>
          <a:p>
            <a:pPr>
              <a:spcBef>
                <a:spcPct val="20000"/>
              </a:spcBef>
              <a:tabLst>
                <a:tab pos="355600" algn="l"/>
                <a:tab pos="439738" algn="l"/>
              </a:tabLst>
            </a:pP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smtClean="0">
                <a:solidFill>
                  <a:schemeClr val="accent6"/>
                </a:solidFill>
              </a:rPr>
              <a:t>    contribution of QSOs to photoionization rate </a:t>
            </a:r>
          </a:p>
          <a:p>
            <a:pPr>
              <a:spcBef>
                <a:spcPct val="20000"/>
              </a:spcBef>
              <a:tabLst>
                <a:tab pos="355600" algn="l"/>
                <a:tab pos="439738" algn="l"/>
              </a:tabLst>
            </a:pPr>
            <a:endParaRPr lang="en-US" sz="2400" b="1" dirty="0" smtClean="0">
              <a:solidFill>
                <a:schemeClr val="accent6"/>
              </a:solidFill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  <a:tabLst>
                <a:tab pos="355600" algn="l"/>
                <a:tab pos="439738" algn="l"/>
              </a:tabLst>
            </a:pPr>
            <a:r>
              <a:rPr lang="en-US" sz="2400" b="1" dirty="0">
                <a:solidFill>
                  <a:schemeClr val="accent6"/>
                </a:solidFill>
              </a:rPr>
              <a:t>c</a:t>
            </a:r>
            <a:r>
              <a:rPr lang="en-US" sz="2400" b="1" dirty="0" smtClean="0">
                <a:solidFill>
                  <a:schemeClr val="accent6"/>
                </a:solidFill>
              </a:rPr>
              <a:t>alibration of </a:t>
            </a:r>
            <a:r>
              <a:rPr lang="en-US" sz="2400" b="1" dirty="0" err="1" smtClean="0">
                <a:solidFill>
                  <a:schemeClr val="accent6"/>
                </a:solidFill>
              </a:rPr>
              <a:t>reionization</a:t>
            </a:r>
            <a:r>
              <a:rPr lang="en-US" sz="2400" b="1" dirty="0" smtClean="0">
                <a:solidFill>
                  <a:schemeClr val="accent6"/>
                </a:solidFill>
              </a:rPr>
              <a:t> models with Lyα absorption/emission data is possible and important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  <a:tabLst>
                <a:tab pos="355600" algn="l"/>
                <a:tab pos="439738" algn="l"/>
              </a:tabLst>
            </a:pPr>
            <a:endParaRPr lang="en-US" sz="2400" b="1" dirty="0" smtClean="0">
              <a:solidFill>
                <a:schemeClr val="accent6"/>
              </a:solidFill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  <a:tabLst>
                <a:tab pos="355600" algn="l"/>
                <a:tab pos="439738" algn="l"/>
              </a:tabLst>
            </a:pPr>
            <a:r>
              <a:rPr lang="en-US" sz="2400" b="1" dirty="0" smtClean="0">
                <a:solidFill>
                  <a:schemeClr val="accent6"/>
                </a:solidFill>
              </a:rPr>
              <a:t>Self-shielded neutral gas  is important both at the onset and </a:t>
            </a:r>
            <a:endParaRPr lang="en-US" sz="2400" b="1" dirty="0">
              <a:solidFill>
                <a:schemeClr val="accent6"/>
              </a:solidFill>
            </a:endParaRPr>
          </a:p>
          <a:p>
            <a:pPr>
              <a:spcBef>
                <a:spcPct val="20000"/>
              </a:spcBef>
              <a:tabLst>
                <a:tab pos="355600" algn="l"/>
                <a:tab pos="439738" algn="l"/>
              </a:tabLst>
            </a:pP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smtClean="0">
                <a:solidFill>
                  <a:schemeClr val="accent6"/>
                </a:solidFill>
              </a:rPr>
              <a:t>    in particular at the end and in the post-overlap phase of </a:t>
            </a:r>
          </a:p>
          <a:p>
            <a:pPr>
              <a:spcBef>
                <a:spcPct val="20000"/>
              </a:spcBef>
              <a:tabLst>
                <a:tab pos="355600" algn="l"/>
                <a:tab pos="439738" algn="l"/>
              </a:tabLst>
            </a:pP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smtClean="0">
                <a:solidFill>
                  <a:schemeClr val="accent6"/>
                </a:solidFill>
              </a:rPr>
              <a:t>    </a:t>
            </a:r>
            <a:r>
              <a:rPr lang="en-US" sz="2400" b="1" dirty="0" err="1" smtClean="0">
                <a:solidFill>
                  <a:schemeClr val="accent6"/>
                </a:solidFill>
              </a:rPr>
              <a:t>reionization</a:t>
            </a:r>
            <a:endParaRPr lang="en-US" sz="2400" b="1" dirty="0" smtClean="0">
              <a:solidFill>
                <a:schemeClr val="accent6"/>
              </a:solidFill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  <a:tabLst>
                <a:tab pos="355600" algn="l"/>
                <a:tab pos="439738" algn="l"/>
              </a:tabLst>
            </a:pPr>
            <a:endParaRPr lang="en-US" sz="2400" b="1" dirty="0" smtClean="0">
              <a:solidFill>
                <a:schemeClr val="accent6"/>
              </a:solidFill>
            </a:endParaRPr>
          </a:p>
          <a:p>
            <a:pPr>
              <a:spcBef>
                <a:spcPct val="20000"/>
              </a:spcBef>
              <a:tabLst>
                <a:tab pos="355600" algn="l"/>
                <a:tab pos="439738" algn="l"/>
              </a:tabLst>
            </a:pPr>
            <a:endParaRPr lang="en-US" sz="2400" b="1" dirty="0" smtClean="0">
              <a:solidFill>
                <a:schemeClr val="accent6"/>
              </a:solidFill>
            </a:endParaRPr>
          </a:p>
        </p:txBody>
      </p:sp>
      <p:sp>
        <p:nvSpPr>
          <p:cNvPr id="57349" name="Text Box 4" descr="25%"/>
          <p:cNvSpPr txBox="1">
            <a:spLocks noChangeArrowheads="1"/>
          </p:cNvSpPr>
          <p:nvPr/>
        </p:nvSpPr>
        <p:spPr bwMode="auto">
          <a:xfrm>
            <a:off x="212725" y="426846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="1">
              <a:solidFill>
                <a:srgbClr val="000099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Cambridge-SKA,   13 April  2016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832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4994" y="1772816"/>
            <a:ext cx="654736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400" b="1" dirty="0" smtClean="0">
                <a:solidFill>
                  <a:schemeClr val="accent6"/>
                </a:solidFill>
              </a:rPr>
              <a:t>What input is needed to further influence SKA design?</a:t>
            </a:r>
          </a:p>
          <a:p>
            <a:pPr marL="342900" indent="-342900">
              <a:buFont typeface="Wingdings" charset="2"/>
              <a:buChar char="Ø"/>
            </a:pPr>
            <a:endParaRPr lang="en-US" sz="2400" b="1" dirty="0">
              <a:solidFill>
                <a:schemeClr val="accent6"/>
              </a:solidFill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400" b="1" dirty="0" smtClean="0">
                <a:solidFill>
                  <a:schemeClr val="accent6"/>
                </a:solidFill>
              </a:rPr>
              <a:t>What is needed to convince wider Astronomy community of  a detection?</a:t>
            </a:r>
          </a:p>
          <a:p>
            <a:pPr marL="342900" indent="-342900">
              <a:buFont typeface="Wingdings" charset="2"/>
              <a:buChar char="Ø"/>
            </a:pPr>
            <a:endParaRPr lang="en-US" sz="2400" b="1" dirty="0" smtClean="0">
              <a:solidFill>
                <a:schemeClr val="accent6"/>
              </a:solidFill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400" b="1" dirty="0" smtClean="0">
                <a:solidFill>
                  <a:schemeClr val="accent6"/>
                </a:solidFill>
              </a:rPr>
              <a:t>How important will be cross-correlation of 21cm with </a:t>
            </a:r>
            <a:r>
              <a:rPr lang="en-US" sz="2400" b="1" dirty="0">
                <a:solidFill>
                  <a:schemeClr val="accent6"/>
                </a:solidFill>
              </a:rPr>
              <a:t>o</a:t>
            </a:r>
            <a:r>
              <a:rPr lang="en-US" sz="2400" b="1" dirty="0" smtClean="0">
                <a:solidFill>
                  <a:schemeClr val="accent6"/>
                </a:solidFill>
              </a:rPr>
              <a:t>ther observational probes? Which?</a:t>
            </a:r>
            <a:endParaRPr lang="en-US" sz="2400" b="1" dirty="0">
              <a:solidFill>
                <a:schemeClr val="accent6"/>
              </a:solidFill>
            </a:endParaRPr>
          </a:p>
          <a:p>
            <a:pPr marL="342900" indent="-342900">
              <a:buFont typeface="Wingdings" charset="2"/>
              <a:buChar char="Ø"/>
            </a:pPr>
            <a:endParaRPr lang="en-US" sz="2400" b="1" dirty="0" smtClean="0">
              <a:solidFill>
                <a:schemeClr val="accent6"/>
              </a:solidFill>
            </a:endParaRPr>
          </a:p>
          <a:p>
            <a:endParaRPr lang="en-US" sz="2400" b="1" dirty="0" smtClean="0">
              <a:solidFill>
                <a:schemeClr val="accent6"/>
              </a:solidFill>
            </a:endParaRPr>
          </a:p>
          <a:p>
            <a:pPr marL="342900" indent="-342900">
              <a:buFont typeface="Wingdings" charset="2"/>
              <a:buChar char="Ø"/>
            </a:pPr>
            <a:endParaRPr lang="en-US" sz="2400" b="1" dirty="0">
              <a:solidFill>
                <a:schemeClr val="accent6"/>
              </a:solidFill>
            </a:endParaRPr>
          </a:p>
          <a:p>
            <a:pPr marL="342900" indent="-342900">
              <a:buFont typeface="Wingdings" charset="2"/>
              <a:buChar char="Ø"/>
            </a:pPr>
            <a:endParaRPr lang="en-US" sz="2400" b="1" dirty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03368" y="620688"/>
            <a:ext cx="3236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Topics for discussion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15905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Cambridge-SKA,   13 April  2016</a:t>
            </a:r>
            <a:endParaRPr lang="en-GB"/>
          </a:p>
        </p:txBody>
      </p:sp>
      <p:pic>
        <p:nvPicPr>
          <p:cNvPr id="5" name="Picture 4" descr="girish12Apr_f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2900"/>
            <a:ext cx="9144000" cy="3616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12160" y="5805264"/>
            <a:ext cx="1825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</a:rPr>
              <a:t>Kulkarni</a:t>
            </a:r>
            <a:r>
              <a:rPr lang="en-US" sz="1600" dirty="0" smtClean="0">
                <a:solidFill>
                  <a:srgbClr val="000000"/>
                </a:solidFill>
              </a:rPr>
              <a:t> et al. 2016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780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Cambridge-SKA,   13 April  2016</a:t>
            </a:r>
            <a:endParaRPr lang="en-GB"/>
          </a:p>
        </p:txBody>
      </p:sp>
      <p:pic>
        <p:nvPicPr>
          <p:cNvPr id="2" name="Picture 1" descr="girish12Apr_f4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8460432" cy="44246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2160" y="5805264"/>
            <a:ext cx="1825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</a:rPr>
              <a:t>Kulkarni</a:t>
            </a:r>
            <a:r>
              <a:rPr lang="en-US" sz="1600" dirty="0" smtClean="0">
                <a:solidFill>
                  <a:srgbClr val="000000"/>
                </a:solidFill>
              </a:rPr>
              <a:t> et al. 2016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905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Cambridge-SKA,   13 April  2016</a:t>
            </a:r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6012160" y="5805264"/>
            <a:ext cx="1825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</a:rPr>
              <a:t>Kulkarni</a:t>
            </a:r>
            <a:r>
              <a:rPr lang="en-US" sz="1600" dirty="0" smtClean="0">
                <a:solidFill>
                  <a:srgbClr val="000000"/>
                </a:solidFill>
              </a:rPr>
              <a:t> et al. 2016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" name="Picture 1" descr="psgirish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02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2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9" descr="nature09527-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9" y="1802812"/>
            <a:ext cx="8716793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47655" y="375804"/>
            <a:ext cx="5532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   </a:t>
            </a:r>
            <a:r>
              <a:rPr lang="en-US" sz="2800" dirty="0" smtClean="0">
                <a:solidFill>
                  <a:srgbClr val="FF0000"/>
                </a:solidFill>
              </a:rPr>
              <a:t>  Probing the Epoch of </a:t>
            </a:r>
            <a:r>
              <a:rPr lang="en-US" sz="2800" dirty="0" err="1">
                <a:solidFill>
                  <a:srgbClr val="FF0000"/>
                </a:solidFill>
              </a:rPr>
              <a:t>R</a:t>
            </a:r>
            <a:r>
              <a:rPr lang="en-US" sz="2800" dirty="0" err="1" smtClean="0">
                <a:solidFill>
                  <a:srgbClr val="FF0000"/>
                </a:solidFill>
              </a:rPr>
              <a:t>eionization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8173" y="4365104"/>
            <a:ext cx="504497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dirty="0">
                <a:solidFill>
                  <a:srgbClr val="2D2DB9"/>
                </a:solidFill>
              </a:rPr>
              <a:t>CMB </a:t>
            </a:r>
            <a:endParaRPr lang="en-US" dirty="0" smtClean="0">
              <a:solidFill>
                <a:srgbClr val="2D2DB9"/>
              </a:solidFill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dirty="0" smtClean="0">
                <a:solidFill>
                  <a:srgbClr val="2D2DB9"/>
                </a:solidFill>
              </a:rPr>
              <a:t>Lyman</a:t>
            </a:r>
            <a:r>
              <a:rPr lang="en-US" dirty="0">
                <a:solidFill>
                  <a:srgbClr val="2D2DB9"/>
                </a:solidFill>
              </a:rPr>
              <a:t>-alpha absorption </a:t>
            </a:r>
            <a:endParaRPr lang="en-US" dirty="0" smtClean="0">
              <a:solidFill>
                <a:srgbClr val="2D2DB9"/>
              </a:solidFill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dirty="0">
                <a:solidFill>
                  <a:schemeClr val="accent6"/>
                </a:solidFill>
              </a:rPr>
              <a:t>Lyman-alpha emitters/high redshift </a:t>
            </a:r>
            <a:r>
              <a:rPr lang="en-US" dirty="0" smtClean="0">
                <a:solidFill>
                  <a:schemeClr val="accent6"/>
                </a:solidFill>
              </a:rPr>
              <a:t>galaxies</a:t>
            </a:r>
            <a:endParaRPr lang="en-US" dirty="0" smtClean="0">
              <a:solidFill>
                <a:srgbClr val="2D2DB9"/>
              </a:solidFill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u="sng" dirty="0">
                <a:solidFill>
                  <a:srgbClr val="FF3235"/>
                </a:solidFill>
              </a:rPr>
              <a:t>21cm emission/absorption</a:t>
            </a:r>
          </a:p>
          <a:p>
            <a:pPr marL="342900" indent="-342900">
              <a:buFont typeface="Wingdings" charset="2"/>
              <a:buChar char="Ø"/>
            </a:pPr>
            <a:endParaRPr lang="en-US" u="sng" dirty="0">
              <a:solidFill>
                <a:srgbClr val="2D2DB9"/>
              </a:solidFill>
            </a:endParaRPr>
          </a:p>
          <a:p>
            <a:r>
              <a:rPr lang="en-US" dirty="0" smtClean="0">
                <a:solidFill>
                  <a:srgbClr val="2D2DB9"/>
                </a:solidFill>
              </a:rPr>
              <a:t> </a:t>
            </a:r>
          </a:p>
          <a:p>
            <a:pPr marL="342900" indent="-342900">
              <a:buFont typeface="Wingdings" charset="2"/>
              <a:buChar char="Ø"/>
            </a:pPr>
            <a:endParaRPr lang="en-US" dirty="0" smtClean="0">
              <a:solidFill>
                <a:srgbClr val="2D2DB9"/>
              </a:solidFill>
            </a:endParaRPr>
          </a:p>
          <a:p>
            <a:pPr marL="342900" indent="-342900">
              <a:buFont typeface="Wingdings" charset="2"/>
              <a:buChar char="Ø"/>
            </a:pPr>
            <a:endParaRPr lang="en-US" dirty="0">
              <a:solidFill>
                <a:srgbClr val="2D2DB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80312" y="3444566"/>
            <a:ext cx="14781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Robertson et al.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Cambridge-SKA,   13 April  2016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905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Cambridge-SKA,   13 April  2016</a:t>
            </a:r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6012160" y="5805264"/>
            <a:ext cx="1825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</a:rPr>
              <a:t>Kulkarni</a:t>
            </a:r>
            <a:r>
              <a:rPr lang="en-US" sz="1600" dirty="0" smtClean="0">
                <a:solidFill>
                  <a:srgbClr val="000000"/>
                </a:solidFill>
              </a:rPr>
              <a:t> et al. 2016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" name="Picture 1" descr="psgirish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77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Cambridge-SKA,   13 April  2016</a:t>
            </a:r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6012160" y="5805264"/>
            <a:ext cx="1825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</a:rPr>
              <a:t>Kulkarni</a:t>
            </a:r>
            <a:r>
              <a:rPr lang="en-US" sz="1600" dirty="0" smtClean="0">
                <a:solidFill>
                  <a:srgbClr val="000000"/>
                </a:solidFill>
              </a:rPr>
              <a:t> et al. 2016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2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cmbrightne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948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Cambridge-SKA,   13 April  2016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011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cmglob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0"/>
            <a:ext cx="9130594" cy="685853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Cambridge-SKA,   13 April  2016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011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000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000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000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smtClean="0">
                <a:solidFill>
                  <a:schemeClr val="tx1"/>
                </a:solidFill>
              </a:rPr>
              <a:t>Cambridge-SKA,   13 April  2016</a:t>
            </a:r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990600" y="2133600"/>
            <a:ext cx="7253808" cy="1828800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0" name="Rectangle 3" descr="25%"/>
          <p:cNvSpPr>
            <a:spLocks noChangeArrowheads="1"/>
          </p:cNvSpPr>
          <p:nvPr/>
        </p:nvSpPr>
        <p:spPr bwMode="auto">
          <a:xfrm>
            <a:off x="2697415" y="2420888"/>
            <a:ext cx="4138072" cy="11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200" dirty="0" smtClean="0">
                <a:solidFill>
                  <a:schemeClr val="tx1"/>
                </a:solidFill>
              </a:rPr>
              <a:t>Lyman-α emission from</a:t>
            </a:r>
          </a:p>
          <a:p>
            <a:pPr>
              <a:spcBef>
                <a:spcPct val="20000"/>
              </a:spcBef>
            </a:pPr>
            <a:r>
              <a:rPr lang="en-US" sz="3200" dirty="0" smtClean="0">
                <a:solidFill>
                  <a:schemeClr val="tx1"/>
                </a:solidFill>
              </a:rPr>
              <a:t>high-redshift galaxies</a:t>
            </a:r>
          </a:p>
        </p:txBody>
      </p:sp>
      <p:sp>
        <p:nvSpPr>
          <p:cNvPr id="19461" name="Rectangle 4" descr="25%"/>
          <p:cNvSpPr>
            <a:spLocks noChangeArrowheads="1"/>
          </p:cNvSpPr>
          <p:nvPr/>
        </p:nvSpPr>
        <p:spPr bwMode="auto">
          <a:xfrm>
            <a:off x="830263" y="11303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100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onathan_slide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3268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Cambridge-SKA,   13 April  2016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980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m15_f1.pn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41623"/>
            <a:ext cx="3024336" cy="2905151"/>
          </a:xfrm>
          <a:prstGeom prst="rect">
            <a:avLst/>
          </a:prstGeom>
        </p:spPr>
      </p:pic>
      <p:pic>
        <p:nvPicPr>
          <p:cNvPr id="3" name="Picture 2" descr="hm15_f2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5" y="2379638"/>
            <a:ext cx="2808313" cy="2750259"/>
          </a:xfrm>
          <a:prstGeom prst="rect">
            <a:avLst/>
          </a:prstGeom>
        </p:spPr>
      </p:pic>
      <p:pic>
        <p:nvPicPr>
          <p:cNvPr id="5" name="Picture 4" descr="hm15_f3.png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321586"/>
            <a:ext cx="2859909" cy="2808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5301208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Dropping galaxies </a:t>
            </a:r>
            <a:r>
              <a:rPr lang="en-US" dirty="0" err="1" smtClean="0">
                <a:solidFill>
                  <a:schemeClr val="accent6"/>
                </a:solidFill>
              </a:rPr>
              <a:t>alltogether</a:t>
            </a:r>
            <a:r>
              <a:rPr lang="en-US" dirty="0" smtClean="0">
                <a:solidFill>
                  <a:schemeClr val="accent6"/>
                </a:solidFill>
              </a:rPr>
              <a:t> is perhaps a bit radical. Soft X-ray background probably OK. Implications for helium </a:t>
            </a:r>
            <a:r>
              <a:rPr lang="en-US" dirty="0" err="1" smtClean="0">
                <a:solidFill>
                  <a:schemeClr val="accent6"/>
                </a:solidFill>
              </a:rPr>
              <a:t>reionization</a:t>
            </a:r>
            <a:r>
              <a:rPr lang="en-US" dirty="0" smtClean="0">
                <a:solidFill>
                  <a:schemeClr val="accent6"/>
                </a:solidFill>
              </a:rPr>
              <a:t> still to be explored. 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7" name="Picture 6" descr="mh15_title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2224472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Cambridge-SKA,   13 April  2016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903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din15bis_f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836712"/>
            <a:ext cx="9144000" cy="40027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27784" y="3789040"/>
            <a:ext cx="763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</a:t>
            </a:r>
            <a:r>
              <a:rPr lang="en-US" dirty="0" smtClean="0">
                <a:solidFill>
                  <a:schemeClr val="bg1"/>
                </a:solidFill>
              </a:rPr>
              <a:t>=5.8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635896" y="1052736"/>
            <a:ext cx="4680520" cy="38164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74083" y="404664"/>
            <a:ext cx="7188244" cy="5184576"/>
            <a:chOff x="874083" y="404664"/>
            <a:chExt cx="7188244" cy="5184576"/>
          </a:xfrm>
        </p:grpSpPr>
        <p:sp>
          <p:nvSpPr>
            <p:cNvPr id="5" name="TextBox 4"/>
            <p:cNvSpPr txBox="1"/>
            <p:nvPr/>
          </p:nvSpPr>
          <p:spPr>
            <a:xfrm>
              <a:off x="874083" y="5189130"/>
              <a:ext cx="71882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6"/>
                  </a:solidFill>
                </a:rPr>
                <a:t>Large scale fluctuations of the photo-ionization rate due to L</a:t>
              </a:r>
              <a:r>
                <a:rPr lang="en-US" baseline="-25000" dirty="0" smtClean="0">
                  <a:solidFill>
                    <a:schemeClr val="accent6"/>
                  </a:solidFill>
                </a:rPr>
                <a:t>*</a:t>
              </a:r>
              <a:r>
                <a:rPr lang="en-US" dirty="0" smtClean="0">
                  <a:solidFill>
                    <a:schemeClr val="accent6"/>
                  </a:solidFill>
                </a:rPr>
                <a:t> QSO?  </a:t>
              </a:r>
              <a:endParaRPr lang="en-US" dirty="0">
                <a:solidFill>
                  <a:schemeClr val="accent6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87624" y="436602"/>
              <a:ext cx="16081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Galaxies only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45675" y="404664"/>
              <a:ext cx="22506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Galaxies plus QSOs 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9" name="Picture 8" descr="jonathan_figd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41"/>
          <a:stretch/>
        </p:blipFill>
        <p:spPr>
          <a:xfrm>
            <a:off x="3618000" y="954000"/>
            <a:ext cx="4644000" cy="3819807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Cambridge-SKA,   13 April  2016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243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23728" y="116632"/>
            <a:ext cx="50644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HM2012 – The benchmark model</a:t>
            </a:r>
            <a:endParaRPr lang="en-US" sz="2800" dirty="0"/>
          </a:p>
        </p:txBody>
      </p:sp>
      <p:pic>
        <p:nvPicPr>
          <p:cNvPr id="5" name="Picture 4" descr="hm12_f2b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52" y="1268760"/>
            <a:ext cx="2344855" cy="2232248"/>
          </a:xfrm>
          <a:prstGeom prst="rect">
            <a:avLst/>
          </a:prstGeom>
        </p:spPr>
      </p:pic>
      <p:pic>
        <p:nvPicPr>
          <p:cNvPr id="8" name="Picture 7" descr="hm12_f7b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83" y="1268760"/>
            <a:ext cx="2361281" cy="2308808"/>
          </a:xfrm>
          <a:prstGeom prst="rect">
            <a:avLst/>
          </a:prstGeom>
        </p:spPr>
      </p:pic>
      <p:pic>
        <p:nvPicPr>
          <p:cNvPr id="9" name="Picture 8" descr="hm12_f8a.pn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16" r="2952" b="-1612"/>
          <a:stretch/>
        </p:blipFill>
        <p:spPr>
          <a:xfrm>
            <a:off x="6228448" y="1270512"/>
            <a:ext cx="2376000" cy="22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50679" y="2607488"/>
            <a:ext cx="10282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</a:rPr>
              <a:t>i</a:t>
            </a:r>
            <a:r>
              <a:rPr lang="en-US" sz="1600" dirty="0" smtClean="0">
                <a:solidFill>
                  <a:schemeClr val="accent4"/>
                </a:solidFill>
              </a:rPr>
              <a:t>onizing </a:t>
            </a:r>
          </a:p>
          <a:p>
            <a:r>
              <a:rPr lang="en-US" sz="1600" dirty="0" smtClean="0">
                <a:solidFill>
                  <a:schemeClr val="accent4"/>
                </a:solidFill>
              </a:rPr>
              <a:t>emissivity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26743" y="1815400"/>
            <a:ext cx="856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705FF"/>
                </a:solidFill>
              </a:rPr>
              <a:t>galaxies</a:t>
            </a:r>
            <a:endParaRPr lang="en-US" sz="1600" dirty="0">
              <a:solidFill>
                <a:srgbClr val="0705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62647" y="1692870"/>
            <a:ext cx="6749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QSOs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4356240" y="1522816"/>
            <a:ext cx="479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τ</a:t>
            </a:r>
            <a:r>
              <a:rPr lang="en-US" baseline="-25000" dirty="0" err="1" smtClean="0">
                <a:solidFill>
                  <a:schemeClr val="tx1"/>
                </a:solidFill>
              </a:rPr>
              <a:t>eff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32504" y="2450208"/>
            <a:ext cx="15409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photo-ionization</a:t>
            </a:r>
          </a:p>
          <a:p>
            <a:r>
              <a:rPr lang="en-US" sz="1600" dirty="0">
                <a:solidFill>
                  <a:srgbClr val="000000"/>
                </a:solidFill>
              </a:rPr>
              <a:t>r</a:t>
            </a:r>
            <a:r>
              <a:rPr lang="en-US" sz="1600" dirty="0" smtClean="0">
                <a:solidFill>
                  <a:srgbClr val="000000"/>
                </a:solidFill>
              </a:rPr>
              <a:t>ate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20569" y="4581128"/>
            <a:ext cx="5647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This assumes </a:t>
            </a:r>
            <a:r>
              <a:rPr lang="en-US" dirty="0" err="1" smtClean="0">
                <a:solidFill>
                  <a:schemeClr val="accent6"/>
                </a:solidFill>
              </a:rPr>
              <a:t>reionization</a:t>
            </a:r>
            <a:r>
              <a:rPr lang="en-US" dirty="0" smtClean="0">
                <a:solidFill>
                  <a:schemeClr val="accent6"/>
                </a:solidFill>
              </a:rPr>
              <a:t> is driven by faint! galaxies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Cambridge-SKA,   13 April  2016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5569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din15_f17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072" y="764704"/>
            <a:ext cx="5029200" cy="4013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3608" y="5313402"/>
            <a:ext cx="7727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B9"/>
                </a:solidFill>
              </a:rPr>
              <a:t>Models where half (or more) of the  photo-ionization rate  at z ~5.6-5.8</a:t>
            </a:r>
          </a:p>
          <a:p>
            <a:r>
              <a:rPr lang="en-US" dirty="0">
                <a:solidFill>
                  <a:srgbClr val="2D2DB9"/>
                </a:solidFill>
              </a:rPr>
              <a:t>i</a:t>
            </a:r>
            <a:r>
              <a:rPr lang="en-US" dirty="0" smtClean="0">
                <a:solidFill>
                  <a:srgbClr val="2D2DB9"/>
                </a:solidFill>
              </a:rPr>
              <a:t>s contributed by QSO fit the PDF as measured by Becker et al. very well.</a:t>
            </a:r>
            <a:endParaRPr lang="en-US" dirty="0">
              <a:solidFill>
                <a:srgbClr val="2D2DB9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Cambridge-SKA,   13 April  2016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243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pe_taulikelihood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96752"/>
            <a:ext cx="3751431" cy="3077017"/>
          </a:xfrm>
          <a:prstGeom prst="rect">
            <a:avLst/>
          </a:prstGeom>
        </p:spPr>
      </p:pic>
      <p:pic>
        <p:nvPicPr>
          <p:cNvPr id="5" name="Picture 4" descr="ewaldp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00" y="3827512"/>
            <a:ext cx="2514600" cy="609600"/>
          </a:xfrm>
          <a:prstGeom prst="rect">
            <a:avLst/>
          </a:prstGeom>
        </p:spPr>
      </p:pic>
      <p:pic>
        <p:nvPicPr>
          <p:cNvPr id="7" name="Picture 6" descr="ewaldp15a.p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9" b="-2762"/>
          <a:stretch/>
        </p:blipFill>
        <p:spPr>
          <a:xfrm>
            <a:off x="4860032" y="1340768"/>
            <a:ext cx="3302000" cy="2667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00585" y="404664"/>
            <a:ext cx="4387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</a:t>
            </a:r>
            <a:r>
              <a:rPr lang="en-US" sz="2800" dirty="0"/>
              <a:t>P</a:t>
            </a:r>
            <a:r>
              <a:rPr lang="en-US" sz="2800" dirty="0" smtClean="0"/>
              <a:t>lanck 2015 results for </a:t>
            </a:r>
            <a:r>
              <a:rPr lang="en-US" sz="2800" dirty="0" err="1" smtClean="0"/>
              <a:t>τ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301531" y="4725144"/>
            <a:ext cx="56220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dirty="0">
                <a:solidFill>
                  <a:schemeClr val="accent6"/>
                </a:solidFill>
              </a:rPr>
              <a:t>c</a:t>
            </a:r>
            <a:r>
              <a:rPr lang="en-US" dirty="0" smtClean="0">
                <a:solidFill>
                  <a:schemeClr val="accent6"/>
                </a:solidFill>
              </a:rPr>
              <a:t>onstraints from CMB have become very weak. </a:t>
            </a:r>
          </a:p>
          <a:p>
            <a:pPr marL="342900" indent="-342900">
              <a:buFont typeface="Wingdings" charset="2"/>
              <a:buChar char="Ø"/>
            </a:pPr>
            <a:r>
              <a:rPr lang="en-US" dirty="0" smtClean="0">
                <a:solidFill>
                  <a:schemeClr val="accent6"/>
                </a:solidFill>
              </a:rPr>
              <a:t>joint constraint with BAO  appears to come down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69589" y="3296017"/>
            <a:ext cx="902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1"/>
                </a:solidFill>
              </a:rPr>
              <a:t>(HM 2012)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3" name="Process 12"/>
          <p:cNvSpPr/>
          <p:nvPr/>
        </p:nvSpPr>
        <p:spPr bwMode="auto">
          <a:xfrm>
            <a:off x="3995936" y="5805264"/>
            <a:ext cx="914400" cy="612648"/>
          </a:xfrm>
          <a:prstGeom prst="flowChartProcess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Cambridge-SKA,   13 April  2016</a:t>
            </a:r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5688392" y="2780928"/>
            <a:ext cx="2628024" cy="400110"/>
            <a:chOff x="5688392" y="2780928"/>
            <a:chExt cx="2628024" cy="400110"/>
          </a:xfrm>
        </p:grpSpPr>
        <p:cxnSp>
          <p:nvCxnSpPr>
            <p:cNvPr id="6" name="Straight Connector 5"/>
            <p:cNvCxnSpPr/>
            <p:nvPr/>
          </p:nvCxnSpPr>
          <p:spPr bwMode="auto">
            <a:xfrm>
              <a:off x="5706392" y="2959200"/>
              <a:ext cx="2394000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Process 13"/>
            <p:cNvSpPr/>
            <p:nvPr/>
          </p:nvSpPr>
          <p:spPr bwMode="auto">
            <a:xfrm>
              <a:off x="5688392" y="2780928"/>
              <a:ext cx="2412000" cy="400110"/>
            </a:xfrm>
            <a:prstGeom prst="flowChartProcess">
              <a:avLst/>
            </a:prstGeom>
            <a:solidFill>
              <a:srgbClr val="FF3235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92280" y="2887200"/>
              <a:ext cx="1224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</a:rPr>
                <a:t>Planck 2016?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659168" y="5517232"/>
            <a:ext cx="5001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Planck 2016 </a:t>
            </a:r>
            <a:r>
              <a:rPr lang="en-US" dirty="0" smtClean="0">
                <a:sym typeface="Wingdings"/>
              </a:rPr>
              <a:t> very late and fast </a:t>
            </a:r>
            <a:r>
              <a:rPr lang="en-US" dirty="0" err="1" smtClean="0">
                <a:sym typeface="Wingdings"/>
              </a:rPr>
              <a:t>reionization</a:t>
            </a:r>
            <a:r>
              <a:rPr lang="en-US" dirty="0" smtClean="0">
                <a:sym typeface="Wingdings"/>
              </a:rPr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533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m12_f7b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2"/>
            <a:ext cx="3732325" cy="36493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2784" y="2973930"/>
            <a:ext cx="10282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</a:rPr>
              <a:t>i</a:t>
            </a:r>
            <a:r>
              <a:rPr lang="en-US" sz="1600" dirty="0" smtClean="0">
                <a:solidFill>
                  <a:schemeClr val="accent4"/>
                </a:solidFill>
              </a:rPr>
              <a:t>onizing </a:t>
            </a:r>
          </a:p>
          <a:p>
            <a:r>
              <a:rPr lang="en-US" sz="1600" dirty="0" smtClean="0">
                <a:solidFill>
                  <a:schemeClr val="accent4"/>
                </a:solidFill>
              </a:rPr>
              <a:t>emissivity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39011" y="1677786"/>
            <a:ext cx="856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705FF"/>
                </a:solidFill>
              </a:rPr>
              <a:t>galaxies</a:t>
            </a:r>
            <a:endParaRPr lang="en-US" sz="1600" dirty="0">
              <a:solidFill>
                <a:srgbClr val="0705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4752" y="1451310"/>
            <a:ext cx="6749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QSOs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83568" y="5261138"/>
            <a:ext cx="4308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This probably needs some modification.</a:t>
            </a:r>
            <a:endParaRPr lang="en-US" dirty="0">
              <a:solidFill>
                <a:schemeClr val="accent6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49815" y="853760"/>
            <a:ext cx="4197037" cy="3636799"/>
            <a:chOff x="4549815" y="853760"/>
            <a:chExt cx="4197037" cy="3636799"/>
          </a:xfrm>
        </p:grpSpPr>
        <p:pic>
          <p:nvPicPr>
            <p:cNvPr id="8" name="Picture 7" descr="giallongo_f5.p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15000" contras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9815" y="853760"/>
              <a:ext cx="4197037" cy="363679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716016" y="4166128"/>
              <a:ext cx="17453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tx1"/>
                  </a:solidFill>
                </a:rPr>
                <a:t>Giallongo</a:t>
              </a:r>
              <a:r>
                <a:rPr lang="en-US" sz="1400" dirty="0" smtClean="0">
                  <a:solidFill>
                    <a:schemeClr val="tx1"/>
                  </a:solidFill>
                </a:rPr>
                <a:t>  </a:t>
              </a:r>
              <a:r>
                <a:rPr lang="en-US" sz="1400" dirty="0">
                  <a:solidFill>
                    <a:schemeClr val="tx1"/>
                  </a:solidFill>
                </a:rPr>
                <a:t>e</a:t>
              </a:r>
              <a:r>
                <a:rPr lang="en-US" sz="1400" dirty="0" smtClean="0">
                  <a:solidFill>
                    <a:schemeClr val="tx1"/>
                  </a:solidFill>
                </a:rPr>
                <a:t>t al. 2015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Cambridge-SKA,   13 April  2016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539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iallongo_f4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328" y="807821"/>
            <a:ext cx="5613960" cy="51414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08104" y="6073551"/>
            <a:ext cx="1745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tx1"/>
                </a:solidFill>
              </a:rPr>
              <a:t>Giallongo</a:t>
            </a:r>
            <a:r>
              <a:rPr lang="en-US" sz="1400" dirty="0" smtClean="0">
                <a:solidFill>
                  <a:schemeClr val="tx1"/>
                </a:solidFill>
              </a:rPr>
              <a:t>  </a:t>
            </a:r>
            <a:r>
              <a:rPr lang="en-US" sz="1400" dirty="0">
                <a:solidFill>
                  <a:schemeClr val="tx1"/>
                </a:solidFill>
              </a:rPr>
              <a:t>e</a:t>
            </a:r>
            <a:r>
              <a:rPr lang="en-US" sz="1400" dirty="0" smtClean="0">
                <a:solidFill>
                  <a:schemeClr val="tx1"/>
                </a:solidFill>
              </a:rPr>
              <a:t>t al. 2015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 rot="20820000">
            <a:off x="4572000" y="3450870"/>
            <a:ext cx="1584176" cy="1008112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899197" y="3904165"/>
            <a:ext cx="1814735" cy="1009281"/>
            <a:chOff x="3899197" y="3501008"/>
            <a:chExt cx="1814735" cy="1009281"/>
          </a:xfrm>
        </p:grpSpPr>
        <p:sp>
          <p:nvSpPr>
            <p:cNvPr id="8" name="Oval 7"/>
            <p:cNvSpPr/>
            <p:nvPr/>
          </p:nvSpPr>
          <p:spPr bwMode="auto">
            <a:xfrm rot="20940000">
              <a:off x="3899197" y="3862217"/>
              <a:ext cx="1584176" cy="648072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LeftDown"/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44008" y="3501008"/>
              <a:ext cx="10699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not well</a:t>
              </a:r>
            </a:p>
            <a:p>
              <a:r>
                <a:rPr lang="en-US" sz="1400" dirty="0" smtClean="0"/>
                <a:t> constrained</a:t>
              </a:r>
              <a:endParaRPr lang="en-US" sz="14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946104" y="148570"/>
            <a:ext cx="2778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QSO luminosity function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Cambridge-SKA,   13 April  2016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984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din16_f2a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598" y="446485"/>
            <a:ext cx="3220802" cy="2406451"/>
          </a:xfrm>
          <a:prstGeom prst="rect">
            <a:avLst/>
          </a:prstGeom>
        </p:spPr>
      </p:pic>
      <p:pic>
        <p:nvPicPr>
          <p:cNvPr id="3" name="Picture 2" descr="chardin16_f5_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344512"/>
            <a:ext cx="3543300" cy="5892800"/>
          </a:xfrm>
          <a:prstGeom prst="rect">
            <a:avLst/>
          </a:prstGeom>
        </p:spPr>
      </p:pic>
      <p:pic>
        <p:nvPicPr>
          <p:cNvPr id="5" name="Picture 4" descr="chardin16_f5_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96" y="3020400"/>
            <a:ext cx="2628900" cy="3187700"/>
          </a:xfrm>
          <a:prstGeom prst="rect">
            <a:avLst/>
          </a:prstGeom>
        </p:spPr>
      </p:pic>
      <p:pic>
        <p:nvPicPr>
          <p:cNvPr id="6" name="Picture 5" descr="chardin16_f5_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90664"/>
            <a:ext cx="698500" cy="2514600"/>
          </a:xfrm>
          <a:prstGeom prst="rect">
            <a:avLst/>
          </a:prstGeom>
        </p:spPr>
      </p:pic>
      <p:pic>
        <p:nvPicPr>
          <p:cNvPr id="8" name="Picture 7" descr="chardin16_f5_4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107"/>
          <a:stretch/>
        </p:blipFill>
        <p:spPr>
          <a:xfrm>
            <a:off x="345108" y="698376"/>
            <a:ext cx="676800" cy="2514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16016" y="3212976"/>
            <a:ext cx="415711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For fixed mean free path  </a:t>
            </a:r>
            <a:r>
              <a:rPr lang="en-US" dirty="0" err="1" smtClean="0">
                <a:solidFill>
                  <a:schemeClr val="accent6"/>
                </a:solidFill>
              </a:rPr>
              <a:t>λ</a:t>
            </a:r>
            <a:r>
              <a:rPr lang="en-US" baseline="-25000" dirty="0" err="1" smtClean="0">
                <a:solidFill>
                  <a:schemeClr val="accent6"/>
                </a:solidFill>
              </a:rPr>
              <a:t>mfp</a:t>
            </a:r>
            <a:r>
              <a:rPr lang="en-US" baseline="-25000" dirty="0" smtClean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the </a:t>
            </a:r>
          </a:p>
          <a:p>
            <a:r>
              <a:rPr lang="en-US" dirty="0">
                <a:solidFill>
                  <a:schemeClr val="accent6"/>
                </a:solidFill>
              </a:rPr>
              <a:t>r</a:t>
            </a:r>
            <a:r>
              <a:rPr lang="en-US" dirty="0" smtClean="0">
                <a:solidFill>
                  <a:schemeClr val="accent6"/>
                </a:solidFill>
              </a:rPr>
              <a:t>equired  </a:t>
            </a:r>
            <a:r>
              <a:rPr lang="en-US" b="1" dirty="0" err="1">
                <a:solidFill>
                  <a:schemeClr val="accent6"/>
                </a:solidFill>
              </a:rPr>
              <a:t>Φ</a:t>
            </a:r>
            <a:r>
              <a:rPr lang="en-US" b="1" baseline="-25000" dirty="0">
                <a:solidFill>
                  <a:schemeClr val="accent6"/>
                </a:solidFill>
              </a:rPr>
              <a:t>* </a:t>
            </a:r>
            <a:r>
              <a:rPr lang="en-US" b="1" dirty="0" smtClean="0">
                <a:solidFill>
                  <a:schemeClr val="accent6"/>
                </a:solidFill>
              </a:rPr>
              <a:t>L</a:t>
            </a:r>
            <a:r>
              <a:rPr lang="en-US" b="1" baseline="-25000" dirty="0" smtClean="0">
                <a:solidFill>
                  <a:schemeClr val="accent6"/>
                </a:solidFill>
              </a:rPr>
              <a:t>*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for QSOs is somewhat 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Higher than inferred from  </a:t>
            </a:r>
          </a:p>
          <a:p>
            <a:r>
              <a:rPr lang="en-US" dirty="0" err="1" smtClean="0">
                <a:solidFill>
                  <a:schemeClr val="accent6"/>
                </a:solidFill>
              </a:rPr>
              <a:t>Giallongo</a:t>
            </a:r>
            <a:r>
              <a:rPr lang="en-US" dirty="0" smtClean="0">
                <a:solidFill>
                  <a:schemeClr val="accent6"/>
                </a:solidFill>
              </a:rPr>
              <a:t> et al.2015,  but  it 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 becomes consistent if the effect of </a:t>
            </a:r>
          </a:p>
          <a:p>
            <a:r>
              <a:rPr lang="en-US" dirty="0">
                <a:solidFill>
                  <a:schemeClr val="accent6"/>
                </a:solidFill>
              </a:rPr>
              <a:t>t</a:t>
            </a:r>
            <a:r>
              <a:rPr lang="en-US" dirty="0" smtClean="0">
                <a:solidFill>
                  <a:schemeClr val="accent6"/>
                </a:solidFill>
              </a:rPr>
              <a:t>he photoionization rate fluctuations </a:t>
            </a:r>
          </a:p>
          <a:p>
            <a:r>
              <a:rPr lang="en-US" dirty="0">
                <a:solidFill>
                  <a:schemeClr val="accent6"/>
                </a:solidFill>
              </a:rPr>
              <a:t>o</a:t>
            </a:r>
            <a:r>
              <a:rPr lang="en-US" dirty="0" smtClean="0">
                <a:solidFill>
                  <a:schemeClr val="accent6"/>
                </a:solidFill>
              </a:rPr>
              <a:t>f the QSO on the mean free path </a:t>
            </a:r>
          </a:p>
          <a:p>
            <a:r>
              <a:rPr lang="en-US" dirty="0">
                <a:solidFill>
                  <a:schemeClr val="accent6"/>
                </a:solidFill>
              </a:rPr>
              <a:t>a</a:t>
            </a:r>
            <a:r>
              <a:rPr lang="en-US" dirty="0" smtClean="0">
                <a:solidFill>
                  <a:schemeClr val="accent6"/>
                </a:solidFill>
              </a:rPr>
              <a:t>re taken into account. </a:t>
            </a:r>
            <a:endParaRPr lang="en-US" dirty="0">
              <a:solidFill>
                <a:schemeClr val="accent6"/>
              </a:solidFill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1" name="Picture 10" descr="chardin16_f2a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352" y="918004"/>
            <a:ext cx="5480992" cy="4095172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Cambridge-SKA,   13 April  2016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076056" y="5805264"/>
            <a:ext cx="3816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Chardin</a:t>
            </a:r>
            <a:r>
              <a:rPr lang="en-US" dirty="0" smtClean="0">
                <a:solidFill>
                  <a:srgbClr val="000000"/>
                </a:solidFill>
              </a:rPr>
              <a:t> et al. 2016 (in preparation)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528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cker15_f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7485375" cy="2887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92280" y="3363888"/>
            <a:ext cx="1490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Becker et al. 2015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2754" y="3861048"/>
            <a:ext cx="682761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There are large fluctuations of the optical depth on surprisingly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large scales. </a:t>
            </a:r>
          </a:p>
          <a:p>
            <a:endParaRPr lang="en-US" dirty="0">
              <a:solidFill>
                <a:schemeClr val="accent6"/>
              </a:solidFill>
            </a:endParaRPr>
          </a:p>
          <a:p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</a:rPr>
              <a:t>Are there are still large completely neutral regions even at z~5.5?</a:t>
            </a:r>
            <a:endParaRPr lang="en-US" dirty="0">
              <a:solidFill>
                <a:schemeClr val="accent6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067944" y="1203648"/>
            <a:ext cx="792088" cy="0"/>
          </a:xfrm>
          <a:prstGeom prst="line">
            <a:avLst/>
          </a:prstGeom>
          <a:noFill/>
          <a:ln w="25400" cap="flat" cmpd="sng" algn="ctr">
            <a:solidFill>
              <a:schemeClr val="accent6"/>
            </a:solidFill>
            <a:prstDash val="solid"/>
            <a:round/>
            <a:headEnd type="triangle" w="lg" len="med"/>
            <a:tailEnd type="triangle" w="lg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995936" y="843608"/>
            <a:ext cx="966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</a:rPr>
              <a:t>110h</a:t>
            </a:r>
            <a:r>
              <a:rPr lang="en-US" sz="1400" baseline="30000" dirty="0" smtClean="0">
                <a:solidFill>
                  <a:schemeClr val="accent6"/>
                </a:solidFill>
              </a:rPr>
              <a:t>-1</a:t>
            </a:r>
            <a:r>
              <a:rPr lang="en-US" sz="1400" dirty="0" smtClean="0">
                <a:solidFill>
                  <a:schemeClr val="accent6"/>
                </a:solidFill>
              </a:rPr>
              <a:t>Mpc</a:t>
            </a:r>
            <a:endParaRPr lang="en-US" sz="1400" dirty="0">
              <a:solidFill>
                <a:schemeClr val="accent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Cambridge-SKA,   13 April  2016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689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onathangoo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624"/>
            <a:ext cx="8712968" cy="66025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9689" y="6505599"/>
            <a:ext cx="34207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Chardin</a:t>
            </a:r>
            <a:r>
              <a:rPr lang="en-US" sz="1400" dirty="0" smtClean="0">
                <a:solidFill>
                  <a:srgbClr val="000000"/>
                </a:solidFill>
              </a:rPr>
              <a:t>, Haehnelt, </a:t>
            </a:r>
            <a:r>
              <a:rPr lang="en-US" sz="1400" dirty="0" err="1" smtClean="0">
                <a:solidFill>
                  <a:srgbClr val="000000"/>
                </a:solidFill>
              </a:rPr>
              <a:t>Aubert</a:t>
            </a:r>
            <a:r>
              <a:rPr lang="en-US" sz="1400" dirty="0" smtClean="0">
                <a:solidFill>
                  <a:srgbClr val="000000"/>
                </a:solidFill>
              </a:rPr>
              <a:t> &amp; </a:t>
            </a:r>
            <a:r>
              <a:rPr lang="en-US" sz="1400" dirty="0" err="1" smtClean="0">
                <a:solidFill>
                  <a:srgbClr val="000000"/>
                </a:solidFill>
              </a:rPr>
              <a:t>Puchwein</a:t>
            </a:r>
            <a:r>
              <a:rPr lang="en-US" sz="1400" dirty="0" smtClean="0">
                <a:solidFill>
                  <a:srgbClr val="000000"/>
                </a:solidFill>
              </a:rPr>
              <a:t> 2015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60232" y="4581128"/>
            <a:ext cx="11721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Carefully </a:t>
            </a:r>
          </a:p>
          <a:p>
            <a:r>
              <a:rPr lang="en-US" sz="1800" dirty="0" err="1" smtClean="0"/>
              <a:t>calibratted</a:t>
            </a:r>
            <a:endParaRPr lang="en-US" sz="1800" dirty="0" smtClean="0"/>
          </a:p>
          <a:p>
            <a:r>
              <a:rPr lang="en-US" sz="1800" dirty="0"/>
              <a:t>w</a:t>
            </a:r>
            <a:r>
              <a:rPr lang="en-US" sz="1800" dirty="0" smtClean="0"/>
              <a:t>ith Lyα </a:t>
            </a:r>
          </a:p>
          <a:p>
            <a:r>
              <a:rPr lang="en-US" sz="1800" dirty="0" smtClean="0"/>
              <a:t>forest data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1130132" y="716503"/>
            <a:ext cx="15696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RAMSES </a:t>
            </a:r>
          </a:p>
          <a:p>
            <a:r>
              <a:rPr lang="en-US" sz="1800" dirty="0"/>
              <a:t>p</a:t>
            </a:r>
            <a:r>
              <a:rPr lang="en-US" sz="1800" dirty="0" smtClean="0"/>
              <a:t>ost-processed</a:t>
            </a:r>
          </a:p>
          <a:p>
            <a:r>
              <a:rPr lang="en-US" sz="1800" dirty="0"/>
              <a:t>w</a:t>
            </a:r>
            <a:r>
              <a:rPr lang="en-US" sz="1800" dirty="0" smtClean="0"/>
              <a:t>ith</a:t>
            </a:r>
          </a:p>
          <a:p>
            <a:r>
              <a:rPr lang="en-US" sz="1800" dirty="0" smtClean="0"/>
              <a:t>ATON</a:t>
            </a:r>
          </a:p>
        </p:txBody>
      </p:sp>
      <p:pic>
        <p:nvPicPr>
          <p:cNvPr id="6" name="Picture 5" descr="jonathantit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45364"/>
            <a:ext cx="6840760" cy="193150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Cambridge-SKA,   13 April  2016</a:t>
            </a:r>
            <a:endParaRPr lang="en-GB"/>
          </a:p>
        </p:txBody>
      </p:sp>
      <p:grpSp>
        <p:nvGrpSpPr>
          <p:cNvPr id="7" name="Group 6"/>
          <p:cNvGrpSpPr/>
          <p:nvPr/>
        </p:nvGrpSpPr>
        <p:grpSpPr>
          <a:xfrm>
            <a:off x="827584" y="3379361"/>
            <a:ext cx="4075266" cy="2713935"/>
            <a:chOff x="827584" y="3379361"/>
            <a:chExt cx="4075266" cy="2713935"/>
          </a:xfrm>
        </p:grpSpPr>
        <p:pic>
          <p:nvPicPr>
            <p:cNvPr id="9" name="Picture 8" descr="wilkes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3379361"/>
              <a:ext cx="4075266" cy="271393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13474" y="3557324"/>
              <a:ext cx="263405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WILKES: 256 NVIDIA GPUs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240 Teraflops, fastest 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academic computer in UK 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second in Green 500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3926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833973" y="908720"/>
            <a:ext cx="6698467" cy="4596318"/>
            <a:chOff x="1833973" y="908720"/>
            <a:chExt cx="6698467" cy="4596318"/>
          </a:xfrm>
        </p:grpSpPr>
        <p:sp>
          <p:nvSpPr>
            <p:cNvPr id="10" name="TextBox 9"/>
            <p:cNvSpPr txBox="1"/>
            <p:nvPr/>
          </p:nvSpPr>
          <p:spPr>
            <a:xfrm>
              <a:off x="1833973" y="4797152"/>
              <a:ext cx="56903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2D2DB9"/>
                  </a:solidFill>
                </a:rPr>
                <a:t>Photo-ionization rate well reproduced with somewhat </a:t>
              </a:r>
            </a:p>
            <a:p>
              <a:r>
                <a:rPr lang="en-US" dirty="0" smtClean="0">
                  <a:solidFill>
                    <a:srgbClr val="2D2DB9"/>
                  </a:solidFill>
                </a:rPr>
                <a:t>modified ionizing emissivity compared to HM2012.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4860032" y="908720"/>
              <a:ext cx="3672408" cy="2952718"/>
              <a:chOff x="1692000" y="2276872"/>
              <a:chExt cx="3060000" cy="2664686"/>
            </a:xfrm>
          </p:grpSpPr>
          <p:pic>
            <p:nvPicPr>
              <p:cNvPr id="4" name="Picture 3" descr="chardin_f1.p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-15000" contrast="1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" r="49412"/>
              <a:stretch/>
            </p:blipFill>
            <p:spPr>
              <a:xfrm>
                <a:off x="1692000" y="2276872"/>
                <a:ext cx="3060000" cy="2664686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2166997" y="2852936"/>
                <a:ext cx="1028246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i</a:t>
                </a:r>
                <a:r>
                  <a:rPr lang="en-US" sz="1600" dirty="0" smtClean="0"/>
                  <a:t>onizing </a:t>
                </a:r>
              </a:p>
              <a:p>
                <a:r>
                  <a:rPr lang="en-US" sz="1600" dirty="0" smtClean="0"/>
                  <a:t>emissivity</a:t>
                </a:r>
                <a:endParaRPr lang="en-US" sz="1600" dirty="0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964806" y="978512"/>
            <a:ext cx="3535185" cy="2882536"/>
            <a:chOff x="964806" y="1770600"/>
            <a:chExt cx="3535185" cy="2882536"/>
          </a:xfrm>
        </p:grpSpPr>
        <p:pic>
          <p:nvPicPr>
            <p:cNvPr id="6" name="Picture 5" descr="chardin16_f1.p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15000" contras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806" y="1770600"/>
              <a:ext cx="3535185" cy="288253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547664" y="2132856"/>
              <a:ext cx="165618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photo-ionization </a:t>
              </a:r>
            </a:p>
            <a:p>
              <a:r>
                <a:rPr lang="en-US" sz="1600" dirty="0"/>
                <a:t> </a:t>
              </a:r>
              <a:r>
                <a:rPr lang="en-US" sz="1600" dirty="0" smtClean="0"/>
                <a:t>   rate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043608" y="4129335"/>
            <a:ext cx="138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Chardin</a:t>
            </a:r>
            <a:r>
              <a:rPr lang="en-US" sz="1400" dirty="0" smtClean="0">
                <a:solidFill>
                  <a:srgbClr val="000000"/>
                </a:solidFill>
              </a:rPr>
              <a:t> et al. 15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Cambridge-SKA,   13 April  2016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624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din16_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18" y="1268760"/>
            <a:ext cx="4316746" cy="3829667"/>
          </a:xfrm>
          <a:prstGeom prst="rect">
            <a:avLst/>
          </a:prstGeom>
        </p:spPr>
      </p:pic>
      <p:pic>
        <p:nvPicPr>
          <p:cNvPr id="3" name="Picture 2" descr="chardin16_f3c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4" r="659"/>
          <a:stretch/>
        </p:blipFill>
        <p:spPr>
          <a:xfrm>
            <a:off x="467544" y="1412776"/>
            <a:ext cx="3387420" cy="3672408"/>
          </a:xfrm>
          <a:prstGeom prst="rect">
            <a:avLst/>
          </a:prstGeom>
        </p:spPr>
      </p:pic>
      <p:pic>
        <p:nvPicPr>
          <p:cNvPr id="5" name="Picture 4" descr="chardin16_f3c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t="2664" r="84683" b="4338"/>
          <a:stretch/>
        </p:blipFill>
        <p:spPr>
          <a:xfrm>
            <a:off x="1907704" y="-1035496"/>
            <a:ext cx="576064" cy="3384376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6" name="TextBox 5"/>
          <p:cNvSpPr txBox="1"/>
          <p:nvPr/>
        </p:nvSpPr>
        <p:spPr>
          <a:xfrm>
            <a:off x="1979712" y="126876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12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35133" y="6093296"/>
            <a:ext cx="138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Chardin</a:t>
            </a:r>
            <a:r>
              <a:rPr lang="en-US" sz="1400" dirty="0" smtClean="0">
                <a:solidFill>
                  <a:srgbClr val="000000"/>
                </a:solidFill>
              </a:rPr>
              <a:t> et al. 16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Cambridge-SKA,   13 April  2016</a:t>
            </a:r>
            <a:endParaRPr lang="en-GB"/>
          </a:p>
        </p:txBody>
      </p:sp>
      <p:pic>
        <p:nvPicPr>
          <p:cNvPr id="9" name="Picture 8" descr="chardin15_f17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672" y="2780928"/>
            <a:ext cx="2592776" cy="20689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41510" y="5445224"/>
            <a:ext cx="4818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Opacity fluctuation on large </a:t>
            </a:r>
            <a:r>
              <a:rPr lang="en-US" dirty="0" err="1" smtClean="0"/>
              <a:t>sclaes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QSOs?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427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Cambridge-SKA,   13 April  2016</a:t>
            </a:r>
            <a:endParaRPr lang="en-GB"/>
          </a:p>
        </p:txBody>
      </p:sp>
      <p:pic>
        <p:nvPicPr>
          <p:cNvPr id="8" name="Picture 7" descr="schenkertitle.png"/>
          <p:cNvPicPr>
            <a:picLocks noChangeAspect="1"/>
          </p:cNvPicPr>
          <p:nvPr/>
        </p:nvPicPr>
        <p:blipFill>
          <a:blip r:embed="rId2">
            <a:lum bright="-25000" contrast="25000"/>
          </a:blip>
          <a:stretch>
            <a:fillRect/>
          </a:stretch>
        </p:blipFill>
        <p:spPr>
          <a:xfrm>
            <a:off x="228600" y="533400"/>
            <a:ext cx="8763000" cy="1289609"/>
          </a:xfrm>
          <a:prstGeom prst="rect">
            <a:avLst/>
          </a:prstGeom>
        </p:spPr>
      </p:pic>
      <p:pic>
        <p:nvPicPr>
          <p:cNvPr id="11" name="Picture 10" descr="onotitle.png"/>
          <p:cNvPicPr>
            <a:picLocks noChangeAspect="1"/>
          </p:cNvPicPr>
          <p:nvPr/>
        </p:nvPicPr>
        <p:blipFill>
          <a:blip r:embed="rId3">
            <a:lum bright="-25000" contrast="25000"/>
          </a:blip>
          <a:stretch>
            <a:fillRect/>
          </a:stretch>
        </p:blipFill>
        <p:spPr>
          <a:xfrm>
            <a:off x="248245" y="2133600"/>
            <a:ext cx="8751091" cy="1524000"/>
          </a:xfrm>
          <a:prstGeom prst="rect">
            <a:avLst/>
          </a:prstGeom>
        </p:spPr>
      </p:pic>
      <p:pic>
        <p:nvPicPr>
          <p:cNvPr id="12" name="Picture 11" descr="pentericcititle.png"/>
          <p:cNvPicPr>
            <a:picLocks noChangeAspect="1"/>
          </p:cNvPicPr>
          <p:nvPr/>
        </p:nvPicPr>
        <p:blipFill>
          <a:blip r:embed="rId4">
            <a:lum bright="-25000" contrast="25000"/>
          </a:blip>
          <a:stretch>
            <a:fillRect/>
          </a:stretch>
        </p:blipFill>
        <p:spPr>
          <a:xfrm>
            <a:off x="304800" y="3837977"/>
            <a:ext cx="8685335" cy="218182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123728" y="260648"/>
            <a:ext cx="4392910" cy="2828528"/>
            <a:chOff x="3295650" y="3157538"/>
            <a:chExt cx="5848350" cy="3395662"/>
          </a:xfrm>
        </p:grpSpPr>
        <p:pic>
          <p:nvPicPr>
            <p:cNvPr id="63491" name="Picture 2" descr="dan.jpg"/>
            <p:cNvPicPr>
              <a:picLocks noChangeAspect="1"/>
            </p:cNvPicPr>
            <p:nvPr/>
          </p:nvPicPr>
          <p:blipFill>
            <a:blip r:embed="rId5">
              <a:lum bright="-26000" contrast="10000"/>
            </a:blip>
            <a:srcRect/>
            <a:stretch>
              <a:fillRect/>
            </a:stretch>
          </p:blipFill>
          <p:spPr bwMode="auto">
            <a:xfrm>
              <a:off x="3295650" y="3157538"/>
              <a:ext cx="5848350" cy="3395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492" name="TextBox 3"/>
            <p:cNvSpPr txBox="1">
              <a:spLocks noChangeArrowheads="1"/>
            </p:cNvSpPr>
            <p:nvPr/>
          </p:nvSpPr>
          <p:spPr bwMode="auto">
            <a:xfrm>
              <a:off x="7848600" y="6138862"/>
              <a:ext cx="100581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Stark</a:t>
              </a:r>
              <a:r>
                <a:rPr lang="en-US" sz="1400" dirty="0" smtClean="0">
                  <a:solidFill>
                    <a:srgbClr val="000000"/>
                  </a:solidFill>
                </a:rPr>
                <a:t>  </a:t>
              </a:r>
              <a:r>
                <a:rPr lang="en-US" sz="1400" dirty="0">
                  <a:solidFill>
                    <a:srgbClr val="000000"/>
                  </a:solidFill>
                </a:rPr>
                <a:t>2011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411760" y="3429000"/>
            <a:ext cx="3782821" cy="3168352"/>
            <a:chOff x="4893635" y="188640"/>
            <a:chExt cx="3782821" cy="3168352"/>
          </a:xfrm>
        </p:grpSpPr>
        <p:pic>
          <p:nvPicPr>
            <p:cNvPr id="9" name="Picture 8" descr="konno14_f9.png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5000" contras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3635" y="188640"/>
              <a:ext cx="3782821" cy="3168352"/>
            </a:xfrm>
            <a:prstGeom prst="rect">
              <a:avLst/>
            </a:prstGeom>
          </p:spPr>
        </p:pic>
        <p:sp>
          <p:nvSpPr>
            <p:cNvPr id="10" name="Text Box 10" descr="25%"/>
            <p:cNvSpPr txBox="1">
              <a:spLocks noChangeArrowheads="1"/>
            </p:cNvSpPr>
            <p:nvPr/>
          </p:nvSpPr>
          <p:spPr bwMode="auto">
            <a:xfrm>
              <a:off x="7012245" y="548680"/>
              <a:ext cx="85151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</a:rPr>
                <a:t>Konno et </a:t>
              </a:r>
            </a:p>
            <a:p>
              <a:pPr algn="ctr"/>
              <a:r>
                <a:rPr lang="en-GB" sz="1400" dirty="0" smtClean="0">
                  <a:solidFill>
                    <a:schemeClr val="tx1"/>
                  </a:solidFill>
                </a:rPr>
                <a:t>al. 2014</a:t>
              </a:r>
              <a:endParaRPr lang="en-GB" sz="1400" b="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9687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Cambridge-SKA,   13 April  2016</a:t>
            </a:r>
            <a:endParaRPr lang="en-GB"/>
          </a:p>
        </p:txBody>
      </p:sp>
      <p:pic>
        <p:nvPicPr>
          <p:cNvPr id="6" name="Picture 5" descr="tirth15_titl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b="33322"/>
          <a:stretch/>
        </p:blipFill>
        <p:spPr>
          <a:xfrm>
            <a:off x="0" y="-27384"/>
            <a:ext cx="9144000" cy="1803600"/>
          </a:xfrm>
          <a:prstGeom prst="rect">
            <a:avLst/>
          </a:prstGeom>
        </p:spPr>
      </p:pic>
      <p:pic>
        <p:nvPicPr>
          <p:cNvPr id="5" name="Picture 4" descr="puchwein19Jan_f1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535230"/>
            <a:ext cx="5804468" cy="49181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4573577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i</a:t>
            </a:r>
            <a:r>
              <a:rPr lang="en-US" dirty="0" smtClean="0">
                <a:solidFill>
                  <a:srgbClr val="0000FF"/>
                </a:solidFill>
              </a:rPr>
              <a:t>onized if</a:t>
            </a:r>
          </a:p>
          <a:p>
            <a:r>
              <a:rPr lang="el-GR" dirty="0" smtClean="0">
                <a:solidFill>
                  <a:srgbClr val="0000FF"/>
                </a:solidFill>
              </a:rPr>
              <a:t>ζ</a:t>
            </a:r>
            <a:r>
              <a:rPr lang="en-US" baseline="-25000" dirty="0" err="1" smtClean="0">
                <a:solidFill>
                  <a:srgbClr val="0000FF"/>
                </a:solidFill>
              </a:rPr>
              <a:t>eff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f</a:t>
            </a:r>
            <a:r>
              <a:rPr lang="en-US" baseline="-25000" dirty="0" err="1" smtClean="0">
                <a:solidFill>
                  <a:srgbClr val="0000FF"/>
                </a:solidFill>
              </a:rPr>
              <a:t>coll</a:t>
            </a:r>
            <a:r>
              <a:rPr lang="en-US" dirty="0" smtClean="0">
                <a:solidFill>
                  <a:srgbClr val="0000FF"/>
                </a:solidFill>
              </a:rPr>
              <a:t>(</a:t>
            </a:r>
            <a:r>
              <a:rPr lang="en-US" dirty="0" err="1" smtClean="0">
                <a:solidFill>
                  <a:srgbClr val="0000FF"/>
                </a:solidFill>
              </a:rPr>
              <a:t>x,R</a:t>
            </a:r>
            <a:r>
              <a:rPr lang="en-US" dirty="0" smtClean="0">
                <a:solidFill>
                  <a:srgbClr val="0000FF"/>
                </a:solidFill>
              </a:rPr>
              <a:t>) &gt;1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96" y="2701369"/>
            <a:ext cx="24144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h</a:t>
            </a:r>
            <a:r>
              <a:rPr lang="en-US" dirty="0" smtClean="0">
                <a:solidFill>
                  <a:srgbClr val="0000FF"/>
                </a:solidFill>
              </a:rPr>
              <a:t>ybrid simulation:</a:t>
            </a:r>
          </a:p>
          <a:p>
            <a:r>
              <a:rPr lang="en-US" dirty="0">
                <a:solidFill>
                  <a:srgbClr val="0000FF"/>
                </a:solidFill>
              </a:rPr>
              <a:t>l</a:t>
            </a:r>
            <a:r>
              <a:rPr lang="en-US" dirty="0" smtClean="0">
                <a:solidFill>
                  <a:srgbClr val="0000FF"/>
                </a:solidFill>
              </a:rPr>
              <a:t>arge DM box plus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Small high-resolution </a:t>
            </a:r>
          </a:p>
        </p:txBody>
      </p:sp>
    </p:spTree>
    <p:extLst>
      <p:ext uri="{BB962C8B-B14F-4D97-AF65-F5344CB8AC3E}">
        <p14:creationId xmlns:p14="http://schemas.microsoft.com/office/powerpoint/2010/main" val="4120233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28165</TotalTime>
  <Words>987</Words>
  <Application>Microsoft Macintosh PowerPoint</Application>
  <PresentationFormat>On-screen Show (4:3)</PresentationFormat>
  <Paragraphs>190</Paragraphs>
  <Slides>32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2_Default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Institute of Astronomy, University of Cambridge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Growing supermassive black holes at the centre of Galaxies</dc:title>
  <dc:creator>Martin Haehnelt</dc:creator>
  <cp:lastModifiedBy>Martin  Haehnelt</cp:lastModifiedBy>
  <cp:revision>633</cp:revision>
  <cp:lastPrinted>2016-04-13T11:35:32Z</cp:lastPrinted>
  <dcterms:created xsi:type="dcterms:W3CDTF">2012-09-17T12:36:43Z</dcterms:created>
  <dcterms:modified xsi:type="dcterms:W3CDTF">2016-04-13T13:19:53Z</dcterms:modified>
</cp:coreProperties>
</file>