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372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9" r:id="rId12"/>
    <p:sldId id="373" r:id="rId13"/>
    <p:sldId id="378" r:id="rId14"/>
    <p:sldId id="374" r:id="rId15"/>
    <p:sldId id="375" r:id="rId16"/>
    <p:sldId id="376" r:id="rId17"/>
    <p:sldId id="377" r:id="rId18"/>
    <p:sldId id="360" r:id="rId19"/>
    <p:sldId id="339" r:id="rId20"/>
    <p:sldId id="345" r:id="rId21"/>
    <p:sldId id="325" r:id="rId22"/>
    <p:sldId id="348" r:id="rId23"/>
    <p:sldId id="32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333A-1C5F-0B4D-8525-1249194F7FD6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39C40-76B8-5245-BF15-58D17F67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9C40-76B8-5245-BF15-58D17F674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55573"/>
            <a:fld id="{34AFF7CB-50F5-464C-B7B2-C6811E311F15}" type="slidenum">
              <a:rPr lang="en-US"/>
              <a:pPr defTabSz="455573"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55573"/>
            <a:fld id="{34AFF7CB-50F5-464C-B7B2-C6811E311F15}" type="slidenum">
              <a:rPr lang="en-US"/>
              <a:pPr defTabSz="455573"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55573"/>
            <a:fld id="{34AFF7CB-50F5-464C-B7B2-C6811E311F15}" type="slidenum">
              <a:rPr lang="en-US"/>
              <a:pPr defTabSz="455573"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93E6-A0AC-B047-BB59-A040780FA704}" type="datetime1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76316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FD4-3F88-084A-8A69-82415566C521}" type="datetime1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87307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43E2-7045-3D4A-AC5D-9D61F35E9135}" type="datetime1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545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F65D-1253-B048-8ACD-2B71F960FA15}" type="datetime1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77824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0777-5F4C-584E-8107-06559624C3DF}" type="datetime1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1480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D11-CA6C-A244-8B81-FD14B065D651}" type="datetime1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52039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538A-7E26-8947-92B2-0DBA3E53FCD3}" type="datetime1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6945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30A7-913C-F144-8D14-D762E85B0B3B}" type="datetime1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2615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E5989C1-83D5-774F-B5B2-5B635ED1A105}" type="datetime1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7130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A964-C0C4-674C-9BC6-281E2B2F0B4D}" type="datetime1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35547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6900-B1B0-6147-A6C8-41CB1132E911}" type="datetime1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8954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13/04/16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13/04/16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F57C74-8728-CC48-A96A-33DC8D2B0998}" type="datetime1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13/04/16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5615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168"/>
            <a:ext cx="8077200" cy="16733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DR-Camera.jpg"/>
          <p:cNvPicPr>
            <a:picLocks noChangeAspect="1"/>
          </p:cNvPicPr>
          <p:nvPr/>
        </p:nvPicPr>
        <p:blipFill rotWithShape="1">
          <a:blip r:embed="rId3" cstate="print"/>
          <a:srcRect t="23656" b="-22611"/>
          <a:stretch/>
        </p:blipFill>
        <p:spPr>
          <a:xfrm>
            <a:off x="0" y="-3600"/>
            <a:ext cx="9144000" cy="67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515" y="283406"/>
            <a:ext cx="5160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Computational synergies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between LSST and SKA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8597" y="1949038"/>
            <a:ext cx="31845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Bob Mann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University of Edinburgh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LSST:UK Project Leader</a:t>
            </a:r>
          </a:p>
        </p:txBody>
      </p:sp>
      <p:pic>
        <p:nvPicPr>
          <p:cNvPr id="3" name="Picture 2" descr="LSST UK Consortium COLOUR with colour flag FIN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" y="5380552"/>
            <a:ext cx="3322999" cy="1358574"/>
          </a:xfrm>
          <a:prstGeom prst="rect">
            <a:avLst/>
          </a:prstGeom>
        </p:spPr>
      </p:pic>
      <p:pic>
        <p:nvPicPr>
          <p:cNvPr id="6" name="Picture 5" descr="LSST UK Science Centre COLOUR with colour flag FINA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1" y="5380552"/>
            <a:ext cx="3287719" cy="1344150"/>
          </a:xfrm>
          <a:prstGeom prst="rect">
            <a:avLst/>
          </a:prstGeom>
        </p:spPr>
      </p:pic>
      <p:pic>
        <p:nvPicPr>
          <p:cNvPr id="10" name="Picture 9" descr="SKAdishes_overview_300dpi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20" y="68098"/>
            <a:ext cx="3161479" cy="2194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2003" y="5813809"/>
            <a:ext cx="241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www.lsst.ac.uk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349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A funding from PPRP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3999" cy="4859292"/>
          </a:xfrm>
        </p:spPr>
        <p:txBody>
          <a:bodyPr>
            <a:normAutofit/>
          </a:bodyPr>
          <a:lstStyle/>
          <a:p>
            <a:r>
              <a:rPr lang="en-US" dirty="0" smtClean="0"/>
              <a:t>£15M set aside for operations contribution</a:t>
            </a:r>
          </a:p>
          <a:p>
            <a:r>
              <a:rPr lang="en-US" dirty="0" smtClean="0"/>
              <a:t>Phase A programme (July 2015 – March 2019)</a:t>
            </a:r>
          </a:p>
          <a:p>
            <a:pPr lvl="1"/>
            <a:r>
              <a:rPr lang="en-US" dirty="0" smtClean="0"/>
              <a:t>LUSC-DAC (Data Access Centre prep): </a:t>
            </a:r>
            <a:r>
              <a:rPr lang="en-US" dirty="0"/>
              <a:t>6</a:t>
            </a:r>
            <a:r>
              <a:rPr lang="en-US" dirty="0" smtClean="0"/>
              <a:t> staff-years </a:t>
            </a:r>
          </a:p>
          <a:p>
            <a:pPr lvl="2"/>
            <a:r>
              <a:rPr lang="en-US" dirty="0" smtClean="0"/>
              <a:t>DAC </a:t>
            </a:r>
            <a:r>
              <a:rPr lang="en-US" dirty="0" err="1" smtClean="0"/>
              <a:t>testbed</a:t>
            </a:r>
            <a:r>
              <a:rPr lang="en-US" dirty="0" smtClean="0"/>
              <a:t>, Data Challenges, supporting LUSC-DEV (</a:t>
            </a:r>
            <a:r>
              <a:rPr lang="en-US" dirty="0" err="1" smtClean="0"/>
              <a:t>Edin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LUSC-DEV (Level 3 prep/development): 16 staff-years </a:t>
            </a:r>
          </a:p>
          <a:p>
            <a:pPr lvl="2"/>
            <a:r>
              <a:rPr lang="en-US" sz="2200" dirty="0" smtClean="0"/>
              <a:t>Weak lensing: </a:t>
            </a:r>
            <a:r>
              <a:rPr lang="en-US" sz="2200" dirty="0" err="1" smtClean="0"/>
              <a:t>sims</a:t>
            </a:r>
            <a:r>
              <a:rPr lang="en-US" sz="2200" dirty="0" smtClean="0"/>
              <a:t>., PSF, </a:t>
            </a:r>
            <a:r>
              <a:rPr lang="en-US" sz="2200" dirty="0" err="1" smtClean="0"/>
              <a:t>deblending</a:t>
            </a:r>
            <a:r>
              <a:rPr lang="en-US" sz="2200" dirty="0" smtClean="0"/>
              <a:t>,  Euclid synergy (Man/</a:t>
            </a:r>
            <a:r>
              <a:rPr lang="en-US" sz="2200" dirty="0" err="1" smtClean="0"/>
              <a:t>Oxf</a:t>
            </a:r>
            <a:r>
              <a:rPr lang="en-US" sz="2200" dirty="0"/>
              <a:t>/</a:t>
            </a:r>
            <a:r>
              <a:rPr lang="en-US" sz="2200" dirty="0" smtClean="0"/>
              <a:t>UCL)</a:t>
            </a:r>
          </a:p>
          <a:p>
            <a:pPr lvl="2"/>
            <a:r>
              <a:rPr lang="en-US" sz="2200" dirty="0" smtClean="0"/>
              <a:t>Milky Way: star/galaxy separation, tidal stream detection (Cam)</a:t>
            </a:r>
          </a:p>
          <a:p>
            <a:pPr lvl="2"/>
            <a:r>
              <a:rPr lang="en-US" sz="2200" dirty="0" smtClean="0"/>
              <a:t>Transients: alert handling, classification, cadence  (QUB/UCL/</a:t>
            </a:r>
            <a:r>
              <a:rPr lang="en-US" sz="2200" dirty="0" err="1" smtClean="0"/>
              <a:t>Soton</a:t>
            </a:r>
            <a:r>
              <a:rPr lang="en-US" sz="2200" dirty="0" smtClean="0"/>
              <a:t>)</a:t>
            </a:r>
          </a:p>
          <a:p>
            <a:pPr lvl="2"/>
            <a:r>
              <a:rPr lang="en-US" sz="2200" dirty="0" smtClean="0"/>
              <a:t>Solar System: postage stamps, </a:t>
            </a:r>
            <a:r>
              <a:rPr lang="en-US" sz="2200" dirty="0" err="1" smtClean="0"/>
              <a:t>lightcurves</a:t>
            </a:r>
            <a:r>
              <a:rPr lang="en-US" sz="2200" dirty="0" smtClean="0"/>
              <a:t> (QUB)</a:t>
            </a:r>
          </a:p>
          <a:p>
            <a:pPr lvl="2"/>
            <a:r>
              <a:rPr lang="en-US" sz="2200" dirty="0" smtClean="0"/>
              <a:t>Sensor </a:t>
            </a:r>
            <a:r>
              <a:rPr lang="en-US" sz="2200" dirty="0" err="1" smtClean="0"/>
              <a:t>characterisation</a:t>
            </a:r>
            <a:r>
              <a:rPr lang="en-US" sz="2200" dirty="0" smtClean="0"/>
              <a:t>: image analysis systematics (</a:t>
            </a:r>
            <a:r>
              <a:rPr lang="en-US" sz="2200" dirty="0" err="1" smtClean="0"/>
              <a:t>Oxf</a:t>
            </a:r>
            <a:r>
              <a:rPr lang="en-US" sz="2200" dirty="0" smtClean="0"/>
              <a:t>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3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UK Data Access Centre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30406"/>
            <a:ext cx="8686800" cy="532759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Supporting UK community’s use of LSST data</a:t>
            </a:r>
          </a:p>
          <a:p>
            <a:endParaRPr lang="en-US" dirty="0" smtClean="0"/>
          </a:p>
          <a:p>
            <a:r>
              <a:rPr lang="en-US" dirty="0" smtClean="0"/>
              <a:t>Provide access to Level 1 and 2 data products </a:t>
            </a:r>
          </a:p>
          <a:p>
            <a:pPr lvl="1"/>
            <a:r>
              <a:rPr lang="en-US" dirty="0" smtClean="0"/>
              <a:t>Generated in the US and France</a:t>
            </a:r>
          </a:p>
          <a:p>
            <a:pPr lvl="1"/>
            <a:endParaRPr lang="en-US" dirty="0"/>
          </a:p>
          <a:p>
            <a:r>
              <a:rPr lang="en-US" dirty="0" smtClean="0"/>
              <a:t>Ingest and serve ancillary datasets </a:t>
            </a:r>
          </a:p>
          <a:p>
            <a:endParaRPr lang="en-US" dirty="0"/>
          </a:p>
          <a:p>
            <a:r>
              <a:rPr lang="en-US" dirty="0" smtClean="0"/>
              <a:t>Support running of Level 3 data analysis </a:t>
            </a:r>
          </a:p>
          <a:p>
            <a:pPr lvl="1"/>
            <a:r>
              <a:rPr lang="en-US" dirty="0" smtClean="0"/>
              <a:t>Providing LSST software stack &amp; environment</a:t>
            </a:r>
          </a:p>
          <a:p>
            <a:pPr lvl="1"/>
            <a:r>
              <a:rPr lang="en-US" dirty="0" smtClean="0"/>
              <a:t>Providing compute and storage facilities</a:t>
            </a:r>
          </a:p>
          <a:p>
            <a:pPr lvl="1"/>
            <a:r>
              <a:rPr lang="en-US" dirty="0" smtClean="0"/>
              <a:t>Operating helpdesk,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Likely to be a coordinated network of DACs</a:t>
            </a:r>
          </a:p>
          <a:p>
            <a:pPr lvl="1"/>
            <a:r>
              <a:rPr lang="en-US" dirty="0" smtClean="0"/>
              <a:t>Details unclear as yet…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11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5764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UK DAC computational requirements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30406"/>
            <a:ext cx="8686800" cy="5327593"/>
          </a:xfrm>
        </p:spPr>
        <p:txBody>
          <a:bodyPr>
            <a:normAutofit/>
          </a:bodyPr>
          <a:lstStyle/>
          <a:p>
            <a:r>
              <a:rPr lang="en-US" dirty="0" smtClean="0"/>
              <a:t>DACs similar to the SKA Regional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1"/>
            <a:r>
              <a:rPr lang="en-US" dirty="0" smtClean="0"/>
              <a:t>But with smaller computational requirements</a:t>
            </a:r>
          </a:p>
          <a:p>
            <a:pPr lvl="1"/>
            <a:endParaRPr lang="en-US" sz="1800" dirty="0"/>
          </a:p>
          <a:p>
            <a:r>
              <a:rPr lang="en-US" dirty="0" smtClean="0"/>
              <a:t>Expectations:</a:t>
            </a:r>
          </a:p>
          <a:p>
            <a:pPr lvl="1"/>
            <a:r>
              <a:rPr lang="en-US" dirty="0" smtClean="0"/>
              <a:t>Database: ~2PB in 2022 growing to ~31PB in 2032</a:t>
            </a:r>
          </a:p>
          <a:p>
            <a:pPr lvl="1"/>
            <a:r>
              <a:rPr lang="en-US" dirty="0" smtClean="0"/>
              <a:t>Images*: ~30-50PB flat file storage</a:t>
            </a:r>
          </a:p>
          <a:p>
            <a:pPr lvl="1"/>
            <a:r>
              <a:rPr lang="en-US" dirty="0" smtClean="0"/>
              <a:t>Compute*: ~20 </a:t>
            </a:r>
            <a:r>
              <a:rPr lang="en-US" dirty="0" err="1" smtClean="0"/>
              <a:t>TFlops</a:t>
            </a:r>
            <a:r>
              <a:rPr lang="en-US" dirty="0" smtClean="0"/>
              <a:t> in 2022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~140TFlops in 2032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*Very uncertain: depend on science goals and degree of coordination between DAC network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12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0072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LSST/SKA synergies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201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Scientific pull </a:t>
            </a:r>
          </a:p>
          <a:p>
            <a:pPr lvl="1"/>
            <a:r>
              <a:rPr lang="en-US" dirty="0" smtClean="0"/>
              <a:t>Joint analyses: e.g. weak lensing, transients</a:t>
            </a:r>
          </a:p>
          <a:p>
            <a:pPr marL="118872" indent="0">
              <a:buNone/>
            </a:pPr>
            <a:endParaRPr lang="en-US" sz="2000" dirty="0" smtClean="0"/>
          </a:p>
          <a:p>
            <a:r>
              <a:rPr lang="en-US" dirty="0"/>
              <a:t>P</a:t>
            </a:r>
            <a:r>
              <a:rPr lang="en-US" dirty="0" smtClean="0"/>
              <a:t>olitical/financial push</a:t>
            </a:r>
          </a:p>
          <a:p>
            <a:pPr lvl="1"/>
            <a:r>
              <a:rPr lang="en-US" dirty="0" smtClean="0"/>
              <a:t>STFC want common computing infrastructure across the PPAN area</a:t>
            </a:r>
          </a:p>
          <a:p>
            <a:pPr lvl="2"/>
            <a:r>
              <a:rPr lang="en-US" dirty="0" smtClean="0"/>
              <a:t>Extension of </a:t>
            </a:r>
            <a:r>
              <a:rPr lang="en-US" dirty="0" err="1" smtClean="0"/>
              <a:t>GridPP</a:t>
            </a:r>
            <a:r>
              <a:rPr lang="en-US" dirty="0" smtClean="0"/>
              <a:t>?...or something cloudy?</a:t>
            </a:r>
          </a:p>
          <a:p>
            <a:pPr lvl="1"/>
            <a:r>
              <a:rPr lang="en-US" dirty="0" smtClean="0"/>
              <a:t>Both projects need to understand how well they could fit a generic model and whether they share specific requirements – e.g. multi-PB databases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13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2655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UK LSST/SKA complementarities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dirty="0" smtClean="0"/>
              <a:t>Focus on different computational challenges</a:t>
            </a:r>
          </a:p>
          <a:p>
            <a:pPr lvl="1"/>
            <a:r>
              <a:rPr lang="en-US" dirty="0" smtClean="0"/>
              <a:t>SKA: bulk processing, data transport</a:t>
            </a:r>
          </a:p>
          <a:p>
            <a:pPr lvl="1"/>
            <a:r>
              <a:rPr lang="en-US" dirty="0" smtClean="0"/>
              <a:t>LSST: large databases, high transient rates</a:t>
            </a:r>
          </a:p>
          <a:p>
            <a:pPr lvl="1"/>
            <a:endParaRPr lang="en-US" dirty="0"/>
          </a:p>
          <a:p>
            <a:r>
              <a:rPr lang="en-US" dirty="0" smtClean="0"/>
              <a:t>Can we share expertise?</a:t>
            </a:r>
          </a:p>
          <a:p>
            <a:endParaRPr lang="en-US" dirty="0"/>
          </a:p>
          <a:p>
            <a:r>
              <a:rPr lang="en-US" dirty="0" smtClean="0"/>
              <a:t>Can we coordinate </a:t>
            </a:r>
            <a:r>
              <a:rPr lang="en-US" dirty="0" err="1" smtClean="0"/>
              <a:t>astro</a:t>
            </a:r>
            <a:r>
              <a:rPr lang="en-US" dirty="0" smtClean="0"/>
              <a:t> requirements for proposed STFC computing infrastructure?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14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939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9761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Strong scientific synergies </a:t>
            </a:r>
          </a:p>
          <a:p>
            <a:pPr lvl="1"/>
            <a:r>
              <a:rPr lang="en-US" smtClean="0"/>
              <a:t>Key contacts</a:t>
            </a:r>
            <a:r>
              <a:rPr lang="en-US" dirty="0" smtClean="0"/>
              <a:t>: </a:t>
            </a:r>
            <a:r>
              <a:rPr lang="en-US" dirty="0"/>
              <a:t> </a:t>
            </a:r>
            <a:r>
              <a:rPr lang="en-US" dirty="0" smtClean="0"/>
              <a:t>Sarah Bridle (LSST:UK PS), </a:t>
            </a:r>
            <a:br>
              <a:rPr lang="en-US" dirty="0" smtClean="0"/>
            </a:br>
            <a:r>
              <a:rPr lang="en-US" dirty="0" smtClean="0"/>
              <a:t>		             David Bacon (LSST:UK SKA Liaison)</a:t>
            </a:r>
          </a:p>
          <a:p>
            <a:pPr lvl="1"/>
            <a:endParaRPr lang="en-US" dirty="0"/>
          </a:p>
          <a:p>
            <a:r>
              <a:rPr lang="en-US" dirty="0" smtClean="0"/>
              <a:t>Potential for technical collaboration</a:t>
            </a:r>
          </a:p>
          <a:p>
            <a:pPr lvl="1"/>
            <a:r>
              <a:rPr lang="en-US" dirty="0" smtClean="0"/>
              <a:t>Key contacts: Bob Mann (LSST:UK PL),</a:t>
            </a:r>
            <a:br>
              <a:rPr lang="en-US" dirty="0" smtClean="0"/>
            </a:br>
            <a:r>
              <a:rPr lang="en-US" dirty="0" smtClean="0"/>
              <a:t>                             George Beckett (LSST:UK PM)</a:t>
            </a:r>
          </a:p>
          <a:p>
            <a:pPr lvl="1"/>
            <a:endParaRPr lang="en-US" dirty="0"/>
          </a:p>
          <a:p>
            <a:r>
              <a:rPr lang="en-US" dirty="0" smtClean="0"/>
              <a:t>Now is time to start discussing details</a:t>
            </a:r>
          </a:p>
          <a:p>
            <a:pPr lvl="1"/>
            <a:r>
              <a:rPr lang="en-US" dirty="0" smtClean="0"/>
              <a:t>Plans for DACs and Regional </a:t>
            </a:r>
            <a:r>
              <a:rPr lang="en-US" dirty="0" err="1" smtClean="0"/>
              <a:t>Centres</a:t>
            </a:r>
            <a:r>
              <a:rPr lang="en-US" dirty="0" smtClean="0"/>
              <a:t> are taking shape</a:t>
            </a:r>
          </a:p>
          <a:p>
            <a:pPr lvl="1"/>
            <a:r>
              <a:rPr lang="en-US" dirty="0" smtClean="0"/>
              <a:t>Future of STFC computing under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15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7367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16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2569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LSST:UK Science Working Group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1" y="2943206"/>
            <a:ext cx="4495800" cy="392784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00" dirty="0" smtClean="0"/>
              <a:t>Particle </a:t>
            </a:r>
            <a:r>
              <a:rPr lang="en-US" sz="1800" dirty="0"/>
              <a:t>Physics Liaison: Ian </a:t>
            </a:r>
            <a:r>
              <a:rPr lang="en-US" sz="1800" dirty="0" smtClean="0"/>
              <a:t>Shipsey</a:t>
            </a:r>
          </a:p>
          <a:p>
            <a:pPr marL="118872" indent="0">
              <a:buNone/>
            </a:pPr>
            <a:r>
              <a:rPr lang="en-US" sz="1800" dirty="0" smtClean="0"/>
              <a:t>Infra</a:t>
            </a:r>
            <a:r>
              <a:rPr lang="en-US" sz="1800" dirty="0"/>
              <a:t>-Red Liaison: </a:t>
            </a:r>
            <a:r>
              <a:rPr lang="en-US" sz="1800" dirty="0" err="1"/>
              <a:t>Manda</a:t>
            </a:r>
            <a:r>
              <a:rPr lang="en-US" sz="1800" dirty="0"/>
              <a:t> </a:t>
            </a:r>
            <a:r>
              <a:rPr lang="en-US" sz="1800" dirty="0" err="1"/>
              <a:t>Banerji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Spectroscopy </a:t>
            </a:r>
            <a:r>
              <a:rPr lang="en-US" sz="1800" dirty="0"/>
              <a:t>Liaison: Richard </a:t>
            </a:r>
            <a:r>
              <a:rPr lang="en-US" sz="1800" dirty="0" smtClean="0"/>
              <a:t>McMahon</a:t>
            </a:r>
          </a:p>
          <a:p>
            <a:pPr marL="118872" indent="0">
              <a:buNone/>
            </a:pPr>
            <a:r>
              <a:rPr lang="en-US" sz="2400" b="1" dirty="0" smtClean="0"/>
              <a:t>SKA </a:t>
            </a:r>
            <a:r>
              <a:rPr lang="en-US" sz="2400" b="1" dirty="0"/>
              <a:t>Liaison: David </a:t>
            </a:r>
            <a:r>
              <a:rPr lang="en-US" sz="2400" b="1" dirty="0" smtClean="0"/>
              <a:t>Bacon</a:t>
            </a:r>
          </a:p>
          <a:p>
            <a:pPr marL="118872" indent="0">
              <a:buNone/>
            </a:pPr>
            <a:r>
              <a:rPr lang="en-US" sz="1800" dirty="0" smtClean="0"/>
              <a:t>Gaia </a:t>
            </a:r>
            <a:r>
              <a:rPr lang="en-US" sz="1800" dirty="0"/>
              <a:t>Liaison: </a:t>
            </a:r>
            <a:r>
              <a:rPr lang="en-US" sz="1800" dirty="0" err="1"/>
              <a:t>Nic</a:t>
            </a:r>
            <a:r>
              <a:rPr lang="en-US" sz="1800" dirty="0"/>
              <a:t> Walton</a:t>
            </a:r>
            <a:br>
              <a:rPr lang="en-US" sz="1800" dirty="0"/>
            </a:br>
            <a:r>
              <a:rPr lang="en-US" sz="1800" dirty="0" smtClean="0"/>
              <a:t>E</a:t>
            </a:r>
            <a:r>
              <a:rPr lang="en-US" sz="1800" dirty="0"/>
              <a:t>-ELT Liaison: Isobel </a:t>
            </a:r>
            <a:r>
              <a:rPr lang="en-US" sz="1800" dirty="0" smtClean="0"/>
              <a:t>Hook</a:t>
            </a:r>
          </a:p>
          <a:p>
            <a:pPr marL="118872" indent="0">
              <a:buNone/>
            </a:pPr>
            <a:r>
              <a:rPr lang="en-US" sz="1800" dirty="0" smtClean="0"/>
              <a:t>Euclid </a:t>
            </a:r>
            <a:r>
              <a:rPr lang="en-US" sz="1800" dirty="0" err="1"/>
              <a:t>Liason</a:t>
            </a:r>
            <a:r>
              <a:rPr lang="en-US" sz="1800" dirty="0"/>
              <a:t>: Bob Nichol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Athena </a:t>
            </a:r>
            <a:r>
              <a:rPr lang="en-US" sz="1800" dirty="0"/>
              <a:t>Liaison: Mike Watson</a:t>
            </a:r>
            <a:br>
              <a:rPr lang="en-US" sz="1800" dirty="0"/>
            </a:br>
            <a:r>
              <a:rPr lang="en-US" sz="1800" dirty="0" smtClean="0"/>
              <a:t>Weak </a:t>
            </a:r>
            <a:r>
              <a:rPr lang="en-US" sz="1800" dirty="0"/>
              <a:t>Lensing Point of Contact: </a:t>
            </a:r>
            <a:r>
              <a:rPr lang="en-US" sz="1800" dirty="0" smtClean="0"/>
              <a:t>B. </a:t>
            </a:r>
            <a:r>
              <a:rPr lang="en-US" sz="1800" dirty="0" err="1" smtClean="0"/>
              <a:t>Joachimi</a:t>
            </a:r>
            <a:r>
              <a:rPr lang="en-US" sz="1800" dirty="0" smtClean="0"/>
              <a:t> </a:t>
            </a:r>
            <a:r>
              <a:rPr lang="en-US" sz="1800" dirty="0"/>
              <a:t>Large Scale Structure </a:t>
            </a:r>
            <a:r>
              <a:rPr lang="en-US" sz="1800" dirty="0" err="1" smtClean="0"/>
              <a:t>PoC</a:t>
            </a:r>
            <a:r>
              <a:rPr lang="en-US" sz="1800" dirty="0" smtClean="0"/>
              <a:t>: </a:t>
            </a:r>
            <a:r>
              <a:rPr lang="en-US" sz="1800" dirty="0"/>
              <a:t>Jon </a:t>
            </a:r>
            <a:r>
              <a:rPr lang="en-US" sz="1800" dirty="0" err="1"/>
              <a:t>Loveday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Supernovae </a:t>
            </a:r>
            <a:r>
              <a:rPr lang="en-US" sz="1800" dirty="0"/>
              <a:t>Point of Contact: Mark Sullivan</a:t>
            </a:r>
            <a:br>
              <a:rPr lang="en-US" sz="1800" dirty="0"/>
            </a:br>
            <a:r>
              <a:rPr lang="en-US" sz="1800" dirty="0" smtClean="0"/>
              <a:t>Clusters </a:t>
            </a:r>
            <a:r>
              <a:rPr lang="en-US" sz="1800" dirty="0"/>
              <a:t>Point of Contact: Graham Smith</a:t>
            </a:r>
            <a:br>
              <a:rPr lang="en-US" sz="1800" dirty="0"/>
            </a:br>
            <a:r>
              <a:rPr lang="en-US" sz="1800" dirty="0" smtClean="0"/>
              <a:t>Strong </a:t>
            </a:r>
            <a:r>
              <a:rPr lang="en-US" sz="1800" dirty="0"/>
              <a:t>Lensing Point of Contact: </a:t>
            </a:r>
            <a:r>
              <a:rPr lang="en-US" sz="1800" dirty="0" smtClean="0"/>
              <a:t>A. </a:t>
            </a:r>
            <a:r>
              <a:rPr lang="en-US" sz="1800" dirty="0" err="1" smtClean="0"/>
              <a:t>Verma</a:t>
            </a:r>
            <a:endParaRPr lang="en-US" sz="1800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4321737" y="2772207"/>
            <a:ext cx="4822264" cy="3847802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00" dirty="0"/>
              <a:t>Dark Energy Theory  </a:t>
            </a:r>
            <a:r>
              <a:rPr lang="en-US" sz="1800" dirty="0" err="1"/>
              <a:t>PoC</a:t>
            </a:r>
            <a:r>
              <a:rPr lang="en-US" sz="1800" dirty="0"/>
              <a:t>: Jo </a:t>
            </a:r>
            <a:r>
              <a:rPr lang="en-US" sz="1800" dirty="0" smtClean="0"/>
              <a:t>Dunkley</a:t>
            </a:r>
          </a:p>
          <a:p>
            <a:pPr marL="118872" indent="0">
              <a:buNone/>
            </a:pPr>
            <a:r>
              <a:rPr lang="en-US" sz="1800" dirty="0" smtClean="0"/>
              <a:t>Photo</a:t>
            </a:r>
            <a:r>
              <a:rPr lang="en-US" sz="1800" dirty="0"/>
              <a:t>-z Calibration </a:t>
            </a:r>
            <a:r>
              <a:rPr lang="en-US" sz="1800" dirty="0" err="1" smtClean="0"/>
              <a:t>PoC</a:t>
            </a:r>
            <a:r>
              <a:rPr lang="en-US" sz="1800" dirty="0" smtClean="0"/>
              <a:t>: </a:t>
            </a:r>
            <a:r>
              <a:rPr lang="en-US" sz="1800" dirty="0" err="1"/>
              <a:t>Ofer</a:t>
            </a:r>
            <a:r>
              <a:rPr lang="en-US" sz="1800" dirty="0"/>
              <a:t> </a:t>
            </a:r>
            <a:r>
              <a:rPr lang="en-US" sz="1800" dirty="0" err="1" smtClean="0"/>
              <a:t>Lahav</a:t>
            </a:r>
            <a:endParaRPr lang="en-US" sz="1800" dirty="0" smtClean="0"/>
          </a:p>
          <a:p>
            <a:pPr marL="118872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Cosmological Simulations </a:t>
            </a:r>
            <a:r>
              <a:rPr lang="en-US" sz="1800" dirty="0" err="1" smtClean="0"/>
              <a:t>PoC</a:t>
            </a:r>
            <a:r>
              <a:rPr lang="en-US" sz="1800" dirty="0" smtClean="0"/>
              <a:t>: Carlton Baugh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Transients &amp; </a:t>
            </a:r>
            <a:r>
              <a:rPr lang="en-US" sz="1800" dirty="0"/>
              <a:t>Variable Stars </a:t>
            </a:r>
            <a:r>
              <a:rPr lang="en-US" sz="1800" dirty="0" err="1" smtClean="0"/>
              <a:t>PoC</a:t>
            </a:r>
            <a:r>
              <a:rPr lang="en-US" sz="1800" dirty="0" smtClean="0"/>
              <a:t>: Stephen </a:t>
            </a:r>
            <a:r>
              <a:rPr lang="en-US" sz="1800" dirty="0" err="1" smtClean="0"/>
              <a:t>Smartt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</a:t>
            </a:r>
            <a:r>
              <a:rPr lang="en-US" sz="1800" dirty="0"/>
              <a:t>Solar System Science </a:t>
            </a:r>
            <a:r>
              <a:rPr lang="en-US" sz="1800" dirty="0" err="1" smtClean="0"/>
              <a:t>PoC</a:t>
            </a:r>
            <a:r>
              <a:rPr lang="en-US" sz="1800" dirty="0" smtClean="0"/>
              <a:t>: </a:t>
            </a:r>
            <a:r>
              <a:rPr lang="en-US" sz="1800" dirty="0"/>
              <a:t>Wes Fraser</a:t>
            </a:r>
            <a:br>
              <a:rPr lang="en-US" sz="1800" dirty="0"/>
            </a:br>
            <a:r>
              <a:rPr lang="en-US" sz="1800" dirty="0" smtClean="0"/>
              <a:t> </a:t>
            </a:r>
            <a:r>
              <a:rPr lang="en-US" sz="1800" dirty="0"/>
              <a:t>Galaxies </a:t>
            </a:r>
            <a:r>
              <a:rPr lang="en-US" sz="1800" dirty="0" smtClean="0"/>
              <a:t>Science </a:t>
            </a:r>
            <a:r>
              <a:rPr lang="en-US" sz="1800" dirty="0" err="1" smtClean="0"/>
              <a:t>PoC</a:t>
            </a:r>
            <a:r>
              <a:rPr lang="en-US" sz="1800" dirty="0" smtClean="0"/>
              <a:t>: </a:t>
            </a:r>
            <a:r>
              <a:rPr lang="en-US" sz="1800" dirty="0" err="1"/>
              <a:t>Sugata</a:t>
            </a:r>
            <a:r>
              <a:rPr lang="en-US" sz="1800" dirty="0"/>
              <a:t> </a:t>
            </a:r>
            <a:r>
              <a:rPr lang="en-US" sz="1800" dirty="0" err="1" smtClean="0"/>
              <a:t>Kaviraj</a:t>
            </a:r>
            <a:r>
              <a:rPr lang="en-US" sz="1800" dirty="0" smtClean="0"/>
              <a:t> </a:t>
            </a:r>
            <a:r>
              <a:rPr lang="en-US" sz="1800" dirty="0"/>
              <a:t>Informatics </a:t>
            </a:r>
            <a:r>
              <a:rPr lang="en-US" sz="1800" dirty="0" smtClean="0"/>
              <a:t>&amp; </a:t>
            </a:r>
            <a:r>
              <a:rPr lang="en-US" sz="1800" dirty="0"/>
              <a:t>Statistics </a:t>
            </a:r>
            <a:r>
              <a:rPr lang="en-US" sz="1800" dirty="0" err="1" smtClean="0"/>
              <a:t>PoC</a:t>
            </a:r>
            <a:r>
              <a:rPr lang="en-US" sz="1800" dirty="0" smtClean="0"/>
              <a:t>: Jason McEwen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Variable </a:t>
            </a:r>
            <a:r>
              <a:rPr lang="en-US" sz="1800" dirty="0"/>
              <a:t>Stars </a:t>
            </a:r>
            <a:r>
              <a:rPr lang="en-US" sz="1800" dirty="0" err="1" smtClean="0"/>
              <a:t>PoC</a:t>
            </a:r>
            <a:r>
              <a:rPr lang="en-US" sz="1800" dirty="0" smtClean="0"/>
              <a:t>: </a:t>
            </a:r>
            <a:r>
              <a:rPr lang="en-US" sz="1800" dirty="0" err="1"/>
              <a:t>Aleks</a:t>
            </a:r>
            <a:r>
              <a:rPr lang="en-US" sz="1800" dirty="0"/>
              <a:t> </a:t>
            </a:r>
            <a:r>
              <a:rPr lang="en-US" sz="1800" dirty="0" err="1"/>
              <a:t>Scholz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Star </a:t>
            </a:r>
            <a:r>
              <a:rPr lang="en-US" sz="1800" dirty="0"/>
              <a:t>Clusters </a:t>
            </a:r>
            <a:r>
              <a:rPr lang="en-US" sz="1800" dirty="0" err="1"/>
              <a:t>PoC</a:t>
            </a:r>
            <a:r>
              <a:rPr lang="en-US" sz="1800" dirty="0"/>
              <a:t>: Tim Naylor</a:t>
            </a:r>
            <a:br>
              <a:rPr lang="en-US" sz="1800" dirty="0"/>
            </a:br>
            <a:r>
              <a:rPr lang="en-US" sz="1800" dirty="0" err="1" smtClean="0"/>
              <a:t>Magellanic</a:t>
            </a:r>
            <a:r>
              <a:rPr lang="en-US" sz="1800" dirty="0" smtClean="0"/>
              <a:t> </a:t>
            </a:r>
            <a:r>
              <a:rPr lang="en-US" sz="1800" dirty="0"/>
              <a:t>Clouds </a:t>
            </a:r>
            <a:r>
              <a:rPr lang="en-US" sz="1800" dirty="0" err="1"/>
              <a:t>PoC</a:t>
            </a:r>
            <a:r>
              <a:rPr lang="en-US" sz="1800" dirty="0"/>
              <a:t>: Maria-Rosa </a:t>
            </a:r>
            <a:r>
              <a:rPr lang="en-US" sz="1800" dirty="0" err="1"/>
              <a:t>Cioni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Galactic </a:t>
            </a:r>
            <a:r>
              <a:rPr lang="en-US" sz="1800" dirty="0"/>
              <a:t>Bulge </a:t>
            </a:r>
            <a:r>
              <a:rPr lang="en-US" sz="1800" dirty="0" err="1"/>
              <a:t>PoC</a:t>
            </a:r>
            <a:r>
              <a:rPr lang="en-US" sz="1800" dirty="0"/>
              <a:t>: Victor </a:t>
            </a:r>
            <a:r>
              <a:rPr lang="en-US" sz="1800" dirty="0" err="1"/>
              <a:t>Debattista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</a:t>
            </a:r>
            <a:r>
              <a:rPr lang="en-US" sz="1800" dirty="0"/>
              <a:t>Low-mass stars </a:t>
            </a:r>
            <a:r>
              <a:rPr lang="en-US" sz="1800" dirty="0" err="1" smtClean="0"/>
              <a:t>PoC</a:t>
            </a:r>
            <a:r>
              <a:rPr lang="en-US" sz="1800" dirty="0" smtClean="0"/>
              <a:t>: </a:t>
            </a:r>
            <a:r>
              <a:rPr lang="en-US" sz="1800" dirty="0"/>
              <a:t>Ben </a:t>
            </a:r>
            <a:r>
              <a:rPr lang="en-US" sz="1800" dirty="0" err="1"/>
              <a:t>Burningham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Galactic </a:t>
            </a:r>
            <a:r>
              <a:rPr lang="en-US" sz="1800" dirty="0"/>
              <a:t>Structure </a:t>
            </a:r>
            <a:r>
              <a:rPr lang="en-US" sz="1800" dirty="0" smtClean="0"/>
              <a:t> </a:t>
            </a:r>
            <a:r>
              <a:rPr lang="en-US" sz="1800" dirty="0" err="1"/>
              <a:t>PoC</a:t>
            </a:r>
            <a:r>
              <a:rPr lang="en-US" sz="1800" dirty="0"/>
              <a:t>: </a:t>
            </a:r>
            <a:r>
              <a:rPr lang="en-US" sz="1800" dirty="0" err="1"/>
              <a:t>Vasily</a:t>
            </a:r>
            <a:r>
              <a:rPr lang="en-US" sz="1800" dirty="0"/>
              <a:t> </a:t>
            </a:r>
            <a:r>
              <a:rPr lang="en-US" sz="1800" dirty="0" err="1"/>
              <a:t>Belokurov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AGN </a:t>
            </a:r>
            <a:r>
              <a:rPr lang="en-US" sz="1800" dirty="0"/>
              <a:t>Point of Contact: Carole </a:t>
            </a:r>
            <a:r>
              <a:rPr lang="en-US" sz="1800" dirty="0" err="1"/>
              <a:t>Mundell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835532" y="1508865"/>
            <a:ext cx="8082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Chair</a:t>
            </a:r>
            <a:r>
              <a:rPr lang="en-US" sz="2800" dirty="0" smtClean="0"/>
              <a:t>: </a:t>
            </a:r>
            <a:r>
              <a:rPr lang="en-US" sz="2800" b="1" dirty="0" smtClean="0"/>
              <a:t>Sarah Bridle</a:t>
            </a:r>
            <a:r>
              <a:rPr lang="en-US" sz="2800" dirty="0" smtClean="0"/>
              <a:t> </a:t>
            </a:r>
            <a:r>
              <a:rPr lang="en-US" sz="2800" i="1" dirty="0" smtClean="0"/>
              <a:t>(LSST:UK Project Scientist)</a:t>
            </a:r>
            <a:br>
              <a:rPr lang="en-US" sz="2800" i="1" dirty="0" smtClean="0"/>
            </a:br>
            <a:r>
              <a:rPr lang="en-US" sz="2800" i="1" dirty="0" smtClean="0"/>
              <a:t>Liaisons</a:t>
            </a:r>
            <a:r>
              <a:rPr lang="en-US" sz="2800" dirty="0" smtClean="0"/>
              <a:t> with other projects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 smtClean="0"/>
              <a:t>Points of Contact </a:t>
            </a:r>
            <a:r>
              <a:rPr lang="en-US" sz="2800" dirty="0" smtClean="0"/>
              <a:t>with LSST Science Collaborations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52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2"/>
          <a:srcRect t="-5527" b="-13561"/>
          <a:stretch/>
        </p:blipFill>
        <p:spPr>
          <a:xfrm>
            <a:off x="0" y="4389430"/>
            <a:ext cx="8938260" cy="953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Data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631"/>
            <a:ext cx="8229600" cy="4842133"/>
          </a:xfrm>
        </p:spPr>
        <p:txBody>
          <a:bodyPr/>
          <a:lstStyle/>
          <a:p>
            <a:r>
              <a:rPr lang="en-US" dirty="0" smtClean="0"/>
              <a:t>Image files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Databases</a:t>
            </a:r>
          </a:p>
          <a:p>
            <a:endParaRPr lang="en-US" dirty="0"/>
          </a:p>
          <a:p>
            <a:pPr lvl="1"/>
            <a:r>
              <a:rPr lang="en-US" dirty="0" smtClean="0"/>
              <a:t>~38 billion distinct objects (24B gals, 14B stars) observed ~1000 times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~38 trillion sources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18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8" y="2928212"/>
            <a:ext cx="8077200" cy="800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53808" y="3061513"/>
            <a:ext cx="1494041" cy="598734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39022" y="2144548"/>
            <a:ext cx="8064500" cy="749300"/>
            <a:chOff x="339022" y="3006948"/>
            <a:chExt cx="8064500" cy="7493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22" y="3006948"/>
              <a:ext cx="8064500" cy="7493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769480" y="3061835"/>
              <a:ext cx="1494041" cy="598734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015716" y="4582875"/>
            <a:ext cx="1494041" cy="5987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2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6026" r="-16026"/>
          <a:stretch>
            <a:fillRect/>
          </a:stretch>
        </p:blipFill>
        <p:spPr>
          <a:xfrm>
            <a:off x="-812079" y="1408177"/>
            <a:ext cx="8882571" cy="49926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19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2851" y="3137220"/>
            <a:ext cx="152127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Nodes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onnected</a:t>
            </a:r>
          </a:p>
          <a:p>
            <a:r>
              <a:rPr lang="en-US" sz="2400" dirty="0" smtClean="0"/>
              <a:t>by </a:t>
            </a:r>
            <a:r>
              <a:rPr lang="en-US" sz="2400" dirty="0" err="1" smtClean="0"/>
              <a:t>xrootd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8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Synergies between LSST &amp; 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26" y="1775191"/>
            <a:ext cx="8686800" cy="4976128"/>
          </a:xfrm>
        </p:spPr>
        <p:txBody>
          <a:bodyPr>
            <a:normAutofit/>
          </a:bodyPr>
          <a:lstStyle/>
          <a:p>
            <a:r>
              <a:rPr lang="en-US" dirty="0" smtClean="0"/>
              <a:t>Scientific synergies</a:t>
            </a:r>
          </a:p>
          <a:p>
            <a:pPr lvl="1"/>
            <a:r>
              <a:rPr lang="en-US" dirty="0" smtClean="0"/>
              <a:t>Bacon et al (</a:t>
            </a:r>
            <a:r>
              <a:rPr lang="en-US" dirty="0" err="1" smtClean="0"/>
              <a:t>arXiv</a:t>
            </a:r>
            <a:r>
              <a:rPr lang="en-US" dirty="0" smtClean="0"/>
              <a:t>: 1501.03977) </a:t>
            </a:r>
            <a:r>
              <a:rPr lang="en-US" dirty="0" err="1" smtClean="0"/>
              <a:t>summarise</a:t>
            </a:r>
            <a:r>
              <a:rPr lang="en-US" dirty="0" smtClean="0"/>
              <a:t> synergies from cosmology, galaxy evolution, transients</a:t>
            </a:r>
          </a:p>
          <a:p>
            <a:pPr lvl="1"/>
            <a:r>
              <a:rPr lang="en-US" b="1" dirty="0"/>
              <a:t>UK in unique position to exploit the combination of SKA and LSST (and </a:t>
            </a:r>
            <a:r>
              <a:rPr lang="en-US" b="1" dirty="0" smtClean="0"/>
              <a:t>Euclid)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Computational synergies (</a:t>
            </a:r>
            <a:r>
              <a:rPr lang="en-US" dirty="0"/>
              <a:t>&amp;</a:t>
            </a:r>
            <a:r>
              <a:rPr lang="en-US" dirty="0" smtClean="0"/>
              <a:t> complementarities)</a:t>
            </a:r>
          </a:p>
          <a:p>
            <a:pPr lvl="1"/>
            <a:r>
              <a:rPr lang="en-US" dirty="0" smtClean="0"/>
              <a:t>Both technical and political/financial</a:t>
            </a:r>
          </a:p>
          <a:p>
            <a:pPr lvl="1"/>
            <a:r>
              <a:rPr lang="en-US" b="1" dirty="0" smtClean="0"/>
              <a:t>Now is the time to start discussing details </a:t>
            </a:r>
            <a:endParaRPr lang="en-US" b="1" dirty="0"/>
          </a:p>
          <a:p>
            <a:endParaRPr lang="en-US" dirty="0" smtClean="0"/>
          </a:p>
          <a:p>
            <a:pPr marL="118872" indent="0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2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0290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requirements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20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pic>
        <p:nvPicPr>
          <p:cNvPr id="9" name="Picture 8" descr="FDRinfra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542"/>
            <a:ext cx="9194107" cy="683345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407422" y="1176457"/>
            <a:ext cx="1494041" cy="5987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07421" y="4123816"/>
            <a:ext cx="3541157" cy="1384995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LSST assume DAC will need ~10% for Level3:</a:t>
            </a:r>
            <a:br>
              <a:rPr lang="en-US" sz="2800" dirty="0" smtClean="0"/>
            </a:br>
            <a:r>
              <a:rPr lang="en-US" sz="2800" dirty="0" smtClean="0"/>
              <a:t>i.e. ~20-140 </a:t>
            </a:r>
            <a:r>
              <a:rPr lang="en-US" sz="2800" dirty="0" err="1" smtClean="0"/>
              <a:t>Tflops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436508" y="1642457"/>
            <a:ext cx="1193971" cy="5987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9162" y="3080617"/>
            <a:ext cx="1193971" cy="5987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8720" y="2771417"/>
            <a:ext cx="1494041" cy="5987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56" y="674237"/>
            <a:ext cx="1959416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Compute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295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Pre-operations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31" y="1577251"/>
            <a:ext cx="8946069" cy="5174068"/>
          </a:xfrm>
        </p:spPr>
        <p:txBody>
          <a:bodyPr>
            <a:normAutofit/>
          </a:bodyPr>
          <a:lstStyle/>
          <a:p>
            <a:r>
              <a:rPr lang="en-US" dirty="0" smtClean="0"/>
              <a:t>LUSC-DEV: Algorithm development</a:t>
            </a:r>
          </a:p>
          <a:p>
            <a:pPr lvl="1"/>
            <a:r>
              <a:rPr lang="en-US" dirty="0" smtClean="0"/>
              <a:t>Using simulations and data from other surveys</a:t>
            </a:r>
          </a:p>
          <a:p>
            <a:pPr lvl="1"/>
            <a:endParaRPr lang="en-US" sz="1800" dirty="0"/>
          </a:p>
          <a:p>
            <a:r>
              <a:rPr lang="en-US" dirty="0" smtClean="0"/>
              <a:t>LUSC</a:t>
            </a:r>
            <a:r>
              <a:rPr lang="en-US" smtClean="0"/>
              <a:t>-DAC:  Prototyping </a:t>
            </a:r>
            <a:r>
              <a:rPr lang="en-US" dirty="0" smtClean="0"/>
              <a:t>DAC operations</a:t>
            </a:r>
          </a:p>
          <a:p>
            <a:pPr lvl="1"/>
            <a:r>
              <a:rPr lang="en-US" dirty="0" smtClean="0"/>
              <a:t>Data ingest and query workload</a:t>
            </a:r>
          </a:p>
          <a:p>
            <a:pPr lvl="1"/>
            <a:r>
              <a:rPr lang="en-US" dirty="0" smtClean="0"/>
              <a:t>Supporting large-scale analyses of images &amp; DBs(?)</a:t>
            </a:r>
          </a:p>
          <a:p>
            <a:pPr lvl="1"/>
            <a:endParaRPr lang="en-US" sz="1800" dirty="0"/>
          </a:p>
          <a:p>
            <a:r>
              <a:rPr lang="en-US" dirty="0" smtClean="0"/>
              <a:t>Quantitative requirements will become clear over the next year or so</a:t>
            </a:r>
          </a:p>
          <a:p>
            <a:pPr lvl="1"/>
            <a:r>
              <a:rPr lang="en-US" dirty="0" smtClean="0"/>
              <a:t>Lessons from DES (Joe </a:t>
            </a:r>
            <a:r>
              <a:rPr lang="en-US" dirty="0" err="1" smtClean="0"/>
              <a:t>Zuntz</a:t>
            </a:r>
            <a:r>
              <a:rPr lang="en-US" dirty="0" smtClean="0"/>
              <a:t>) &amp; Euclid (Keith Noddle)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21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2827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dirty="0" smtClean="0"/>
              <a:t>US agencies – NSF and DoE</a:t>
            </a:r>
          </a:p>
          <a:p>
            <a:pPr lvl="1"/>
            <a:r>
              <a:rPr lang="en-US" dirty="0" smtClean="0"/>
              <a:t>Construction: ~$640M</a:t>
            </a:r>
          </a:p>
          <a:p>
            <a:pPr lvl="1"/>
            <a:r>
              <a:rPr lang="en-US" dirty="0" smtClean="0"/>
              <a:t>Operations: ~$270M out of ~$370M</a:t>
            </a:r>
          </a:p>
          <a:p>
            <a:pPr lvl="1"/>
            <a:endParaRPr lang="en-US" dirty="0"/>
          </a:p>
          <a:p>
            <a:r>
              <a:rPr lang="en-US" dirty="0" smtClean="0"/>
              <a:t>International partners must contribute ~$100M</a:t>
            </a:r>
          </a:p>
          <a:p>
            <a:pPr lvl="1"/>
            <a:r>
              <a:rPr lang="en-US" dirty="0" smtClean="0"/>
              <a:t>Default model: ~$200k per P.I. </a:t>
            </a:r>
            <a:r>
              <a:rPr lang="en-US" dirty="0" err="1" smtClean="0"/>
              <a:t>inc.</a:t>
            </a:r>
            <a:r>
              <a:rPr lang="en-US" dirty="0" smtClean="0"/>
              <a:t> students/postdocs</a:t>
            </a:r>
          </a:p>
          <a:p>
            <a:pPr lvl="1"/>
            <a:r>
              <a:rPr lang="en-US" dirty="0" smtClean="0"/>
              <a:t>Plus extra ~10% for additional load on DAC system</a:t>
            </a:r>
            <a:br>
              <a:rPr lang="en-US" dirty="0" smtClean="0"/>
            </a:br>
            <a:r>
              <a:rPr lang="en-US" dirty="0" smtClean="0"/>
              <a:t>or operate own DAC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22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6962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elescope_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>
            <a:fillRect/>
          </a:stretch>
        </p:blipFill>
        <p:spPr bwMode="auto">
          <a:xfrm>
            <a:off x="4331621" y="2452295"/>
            <a:ext cx="3074297" cy="20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LSST Basics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8481060" cy="47018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Large optical survey telescope to be located in Chile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nnular primary 6.5m effective; 9.6 sq. </a:t>
            </a:r>
            <a:r>
              <a:rPr lang="en-US" dirty="0" err="1" smtClean="0"/>
              <a:t>deg</a:t>
            </a:r>
            <a:r>
              <a:rPr lang="en-US" dirty="0" smtClean="0"/>
              <a:t> FOV</a:t>
            </a:r>
          </a:p>
          <a:p>
            <a:endParaRPr lang="en-US" sz="1100" dirty="0" smtClean="0"/>
          </a:p>
          <a:p>
            <a:r>
              <a:rPr lang="en-US" dirty="0" smtClean="0"/>
              <a:t>Ten year survey from ~2022</a:t>
            </a:r>
          </a:p>
          <a:p>
            <a:endParaRPr lang="en-US" sz="1200" dirty="0" smtClean="0"/>
          </a:p>
          <a:p>
            <a:r>
              <a:rPr lang="en-US" dirty="0" smtClean="0"/>
              <a:t>US-led: NSF + DoE (camera)</a:t>
            </a:r>
            <a:br>
              <a:rPr lang="en-US" dirty="0" smtClean="0"/>
            </a:br>
            <a:r>
              <a:rPr lang="en-US" dirty="0" smtClean="0"/>
              <a:t>plus foreign partners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Four science themes</a:t>
            </a:r>
          </a:p>
          <a:p>
            <a:pPr lvl="1"/>
            <a:r>
              <a:rPr lang="en-US" dirty="0"/>
              <a:t>Probing dark energy and dark </a:t>
            </a:r>
            <a:r>
              <a:rPr lang="en-US" dirty="0" smtClean="0"/>
              <a:t>matter</a:t>
            </a:r>
          </a:p>
          <a:p>
            <a:pPr lvl="1"/>
            <a:r>
              <a:rPr lang="en-US" dirty="0" smtClean="0"/>
              <a:t>Mapping the Milky Way</a:t>
            </a:r>
          </a:p>
          <a:p>
            <a:pPr lvl="1"/>
            <a:r>
              <a:rPr lang="en-US" dirty="0" smtClean="0"/>
              <a:t>Exploring the transient optical sky</a:t>
            </a:r>
          </a:p>
          <a:p>
            <a:pPr lvl="1"/>
            <a:r>
              <a:rPr lang="en-US" dirty="0"/>
              <a:t>Taking an inventory of the solar system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3</a:t>
            </a:fld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707" y="6297891"/>
            <a:ext cx="80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       system design:  </a:t>
            </a:r>
            <a:r>
              <a:rPr lang="en-US" sz="2400" b="1" dirty="0" err="1" smtClean="0"/>
              <a:t>Ivezic</a:t>
            </a:r>
            <a:r>
              <a:rPr lang="en-US" sz="2400" b="1" dirty="0" smtClean="0"/>
              <a:t> </a:t>
            </a:r>
            <a:r>
              <a:rPr lang="en-US" sz="2400" b="1" dirty="0"/>
              <a:t>et al (</a:t>
            </a:r>
            <a:r>
              <a:rPr lang="en-US" sz="2400" b="1" dirty="0" smtClean="0"/>
              <a:t>arXiv</a:t>
            </a:r>
            <a:r>
              <a:rPr lang="en-US" sz="2400" b="1" dirty="0"/>
              <a:t>:0805.2366) 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1711040" y="6318230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t="16187" r="9818" b="32373"/>
          <a:stretch>
            <a:fillRect/>
          </a:stretch>
        </p:blipFill>
        <p:spPr bwMode="auto">
          <a:xfrm>
            <a:off x="6102873" y="4682309"/>
            <a:ext cx="3140092" cy="138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8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igh-level survey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4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378062"/>
              </p:ext>
            </p:extLst>
          </p:nvPr>
        </p:nvGraphicFramePr>
        <p:xfrm>
          <a:off x="88160" y="1457660"/>
          <a:ext cx="9012046" cy="542239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02684"/>
                <a:gridCol w="5409362"/>
              </a:tblGrid>
              <a:tr h="540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Survey Property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4" marB="45724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4" marB="45724" anchor="ctr">
                    <a:solidFill>
                      <a:schemeClr val="tx1"/>
                    </a:solidFill>
                  </a:tcPr>
                </a:tc>
              </a:tr>
              <a:tr h="5400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</a:t>
                      </a:r>
                      <a:r>
                        <a:rPr lang="en-US" sz="1600" baseline="0" dirty="0" smtClean="0"/>
                        <a:t> Survey Area</a:t>
                      </a:r>
                      <a:endParaRPr lang="en-US" sz="1600" dirty="0"/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18000 sq. deg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 marL="91449" marR="91449" marT="45724" marB="45724" anchor="ctr"/>
                </a:tc>
              </a:tr>
              <a:tr h="3994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visits per sky patch</a:t>
                      </a:r>
                      <a:endParaRPr lang="en-US" sz="1600" dirty="0"/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825</a:t>
                      </a:r>
                      <a:endParaRPr lang="en-US" sz="2000" dirty="0"/>
                    </a:p>
                  </a:txBody>
                  <a:tcPr marL="91449" marR="91449" marT="45724" marB="45724" anchor="ctr"/>
                </a:tc>
              </a:tr>
              <a:tr h="3994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Filter set</a:t>
                      </a:r>
                      <a:endParaRPr lang="en-US" sz="1600" dirty="0"/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filters (</a:t>
                      </a:r>
                      <a:r>
                        <a:rPr lang="en-US" sz="2000" dirty="0" err="1" smtClean="0"/>
                        <a:t>ugrizy</a:t>
                      </a:r>
                      <a:r>
                        <a:rPr lang="en-US" sz="1600" dirty="0" smtClean="0"/>
                        <a:t>) from 320</a:t>
                      </a:r>
                      <a:r>
                        <a:rPr lang="en-US" sz="1600" baseline="0" dirty="0" smtClean="0"/>
                        <a:t> to </a:t>
                      </a:r>
                      <a:r>
                        <a:rPr lang="en-US" sz="1600" dirty="0" smtClean="0"/>
                        <a:t>1050nm</a:t>
                      </a:r>
                      <a:endParaRPr lang="en-US" sz="1600" dirty="0"/>
                    </a:p>
                  </a:txBody>
                  <a:tcPr marL="91449" marR="91449" marT="45724" marB="45724" anchor="ctr"/>
                </a:tc>
              </a:tr>
              <a:tr h="3994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/>
                        <a:t>Single visit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2 x 15 second exposures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4" marB="45724" anchor="ctr"/>
                </a:tc>
              </a:tr>
              <a:tr h="5660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/>
                        <a:t>Single Visit Limiting Magnitude</a:t>
                      </a:r>
                      <a:br>
                        <a:rPr lang="en-US" sz="1600" kern="1200" dirty="0" smtClean="0"/>
                      </a:br>
                      <a:r>
                        <a:rPr lang="en-US" sz="1600" kern="1200" dirty="0" smtClean="0"/>
                        <a:t>(5σ point source, AB)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u = 23.9; g = 25.0; </a:t>
                      </a:r>
                      <a:r>
                        <a:rPr lang="en-US" sz="2400" kern="1200" dirty="0" smtClean="0"/>
                        <a:t>r = 24.7</a:t>
                      </a:r>
                      <a:r>
                        <a:rPr lang="en-US" sz="1800" kern="1200" dirty="0" smtClean="0"/>
                        <a:t>;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i</a:t>
                      </a:r>
                      <a:r>
                        <a:rPr lang="en-US" sz="1800" kern="1200" baseline="0" dirty="0" smtClean="0"/>
                        <a:t> = 24.0; z = 23.3; y = 22.1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4" marB="45724" anchor="ctr"/>
                </a:tc>
              </a:tr>
              <a:tr h="5958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limiting mag (5σ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AB)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u = 26.3; g = 27.5; </a:t>
                      </a:r>
                      <a:r>
                        <a:rPr lang="en-US" sz="2400" kern="1200" dirty="0" smtClean="0"/>
                        <a:t>r = 27.7</a:t>
                      </a:r>
                      <a:r>
                        <a:rPr lang="en-US" sz="1800" kern="1200" dirty="0" smtClean="0"/>
                        <a:t>;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i</a:t>
                      </a:r>
                      <a:r>
                        <a:rPr lang="en-US" sz="1800" kern="1200" baseline="0" dirty="0" smtClean="0"/>
                        <a:t> = 27.0; z = 26.2; y = 24.9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4" marB="45724" anchor="ctr"/>
                </a:tc>
              </a:tr>
              <a:tr h="4290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Photometric calibration</a:t>
                      </a:r>
                      <a:endParaRPr lang="en-US" sz="1600" dirty="0"/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&lt; 2% absolute, &lt; 0.5% repeatability &amp; colors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4" marB="45724" anchor="ctr"/>
                </a:tc>
              </a:tr>
              <a:tr h="5470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</a:t>
                      </a:r>
                      <a:r>
                        <a:rPr lang="en-US" sz="1600" baseline="0" dirty="0" smtClean="0"/>
                        <a:t> delivered image quality</a:t>
                      </a:r>
                      <a:endParaRPr lang="en-US" sz="1600" dirty="0"/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~ 0.7 </a:t>
                      </a:r>
                      <a:r>
                        <a:rPr lang="en-US" sz="1600" kern="1200" baseline="0" dirty="0" err="1" smtClean="0"/>
                        <a:t>arcsec</a:t>
                      </a:r>
                      <a:r>
                        <a:rPr lang="en-US" sz="1600" kern="1200" baseline="0" dirty="0" smtClean="0"/>
                        <a:t>. FWHM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4" marB="45724" anchor="ctr"/>
                </a:tc>
              </a:tr>
              <a:tr h="443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Transient</a:t>
                      </a:r>
                      <a:r>
                        <a:rPr lang="en-US" sz="1600" baseline="0" dirty="0" smtClean="0"/>
                        <a:t> p</a:t>
                      </a:r>
                      <a:r>
                        <a:rPr lang="en-US" sz="1600" dirty="0" smtClean="0"/>
                        <a:t>rocessing</a:t>
                      </a:r>
                      <a:r>
                        <a:rPr lang="en-US" sz="1600" baseline="0" dirty="0" smtClean="0"/>
                        <a:t> latency</a:t>
                      </a:r>
                      <a:endParaRPr lang="en-US" sz="1600" dirty="0"/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/>
                        <a:t>&lt; 60 sec after last visit exposure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4" marB="45724" anchor="ctr"/>
                </a:tc>
              </a:tr>
              <a:tr h="443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release</a:t>
                      </a:r>
                      <a:endParaRPr lang="en-US" sz="1600" dirty="0"/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Full reprocessing of survey data annually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4" marB="4572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21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mericas_map"/>
          <p:cNvPicPr>
            <a:picLocks noChangeAspect="1" noChangeArrowheads="1"/>
          </p:cNvPicPr>
          <p:nvPr/>
        </p:nvPicPr>
        <p:blipFill>
          <a:blip r:embed="rId3"/>
          <a:srcRect t="10655" b="13815"/>
          <a:stretch>
            <a:fillRect/>
          </a:stretch>
        </p:blipFill>
        <p:spPr bwMode="auto">
          <a:xfrm>
            <a:off x="909638" y="868410"/>
            <a:ext cx="5757862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Freeform 11"/>
          <p:cNvSpPr>
            <a:spLocks/>
          </p:cNvSpPr>
          <p:nvPr/>
        </p:nvSpPr>
        <p:spPr bwMode="auto">
          <a:xfrm rot="1068067" flipH="1" flipV="1">
            <a:off x="4722469" y="5783204"/>
            <a:ext cx="45719" cy="230765"/>
          </a:xfrm>
          <a:custGeom>
            <a:avLst/>
            <a:gdLst>
              <a:gd name="T0" fmla="*/ 2147483647 w 12228"/>
              <a:gd name="T1" fmla="*/ 2147483647 h 12102"/>
              <a:gd name="T2" fmla="*/ 2147483647 w 12228"/>
              <a:gd name="T3" fmla="*/ 2147483647 h 12102"/>
              <a:gd name="T4" fmla="*/ 2147483647 w 12228"/>
              <a:gd name="T5" fmla="*/ 2147483647 h 12102"/>
              <a:gd name="T6" fmla="*/ 2147483647 w 12228"/>
              <a:gd name="T7" fmla="*/ 2147483647 h 12102"/>
              <a:gd name="T8" fmla="*/ 1782154097 w 12228"/>
              <a:gd name="T9" fmla="*/ 2147483647 h 12102"/>
              <a:gd name="T10" fmla="*/ 2147483647 w 12228"/>
              <a:gd name="T11" fmla="*/ 2147483647 h 12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228"/>
              <a:gd name="T19" fmla="*/ 0 h 12102"/>
              <a:gd name="T20" fmla="*/ 12228 w 12228"/>
              <a:gd name="T21" fmla="*/ 12102 h 12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228" h="12102">
                <a:moveTo>
                  <a:pt x="12228" y="12102"/>
                </a:moveTo>
                <a:cubicBezTo>
                  <a:pt x="10473" y="7628"/>
                  <a:pt x="10820" y="6362"/>
                  <a:pt x="9801" y="4402"/>
                </a:cubicBezTo>
                <a:cubicBezTo>
                  <a:pt x="8782" y="2442"/>
                  <a:pt x="7439" y="1019"/>
                  <a:pt x="6111" y="343"/>
                </a:cubicBezTo>
                <a:cubicBezTo>
                  <a:pt x="4635" y="-335"/>
                  <a:pt x="3075" y="78"/>
                  <a:pt x="2064" y="857"/>
                </a:cubicBezTo>
                <a:cubicBezTo>
                  <a:pt x="1053" y="1636"/>
                  <a:pt x="-252" y="3439"/>
                  <a:pt x="43" y="5018"/>
                </a:cubicBezTo>
                <a:cubicBezTo>
                  <a:pt x="339" y="6596"/>
                  <a:pt x="558" y="7628"/>
                  <a:pt x="1295" y="8642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Freeform 12"/>
          <p:cNvSpPr>
            <a:spLocks/>
          </p:cNvSpPr>
          <p:nvPr/>
        </p:nvSpPr>
        <p:spPr bwMode="auto">
          <a:xfrm flipH="1" flipV="1">
            <a:off x="3895725" y="2859088"/>
            <a:ext cx="1849438" cy="2928937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10000"/>
              <a:gd name="T23" fmla="*/ 10000 w 10000"/>
              <a:gd name="T24" fmla="*/ 10000 h 1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10000">
                <a:moveTo>
                  <a:pt x="10000" y="10000"/>
                </a:moveTo>
                <a:cubicBezTo>
                  <a:pt x="8703" y="9739"/>
                  <a:pt x="7418" y="9478"/>
                  <a:pt x="6181" y="9061"/>
                </a:cubicBezTo>
                <a:cubicBezTo>
                  <a:pt x="4943" y="8643"/>
                  <a:pt x="3540" y="8095"/>
                  <a:pt x="2573" y="7510"/>
                </a:cubicBezTo>
                <a:cubicBezTo>
                  <a:pt x="1607" y="6926"/>
                  <a:pt x="734" y="6310"/>
                  <a:pt x="346" y="5537"/>
                </a:cubicBezTo>
                <a:cubicBezTo>
                  <a:pt x="-44" y="4764"/>
                  <a:pt x="-138" y="3627"/>
                  <a:pt x="239" y="2859"/>
                </a:cubicBezTo>
                <a:cubicBezTo>
                  <a:pt x="616" y="2092"/>
                  <a:pt x="1795" y="1403"/>
                  <a:pt x="2573" y="933"/>
                </a:cubicBezTo>
                <a:cubicBezTo>
                  <a:pt x="3352" y="464"/>
                  <a:pt x="4636" y="188"/>
                  <a:pt x="5119" y="0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Freeform 13"/>
          <p:cNvSpPr>
            <a:spLocks/>
          </p:cNvSpPr>
          <p:nvPr/>
        </p:nvSpPr>
        <p:spPr bwMode="auto">
          <a:xfrm>
            <a:off x="3454400" y="2095500"/>
            <a:ext cx="544513" cy="774700"/>
          </a:xfrm>
          <a:custGeom>
            <a:avLst/>
            <a:gdLst>
              <a:gd name="T0" fmla="*/ 2147483647 w 376"/>
              <a:gd name="T1" fmla="*/ 2147483647 h 486"/>
              <a:gd name="T2" fmla="*/ 2147483647 w 376"/>
              <a:gd name="T3" fmla="*/ 2147483647 h 486"/>
              <a:gd name="T4" fmla="*/ 2147483647 w 376"/>
              <a:gd name="T5" fmla="*/ 2147483647 h 486"/>
              <a:gd name="T6" fmla="*/ 2147483647 w 376"/>
              <a:gd name="T7" fmla="*/ 2147483647 h 486"/>
              <a:gd name="T8" fmla="*/ 2147483647 w 376"/>
              <a:gd name="T9" fmla="*/ 2147483647 h 486"/>
              <a:gd name="T10" fmla="*/ 2147483647 w 376"/>
              <a:gd name="T11" fmla="*/ 0 h 4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6"/>
              <a:gd name="T19" fmla="*/ 0 h 486"/>
              <a:gd name="T20" fmla="*/ 376 w 376"/>
              <a:gd name="T21" fmla="*/ 486 h 4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6" h="486">
                <a:moveTo>
                  <a:pt x="376" y="486"/>
                </a:moveTo>
                <a:cubicBezTo>
                  <a:pt x="349" y="483"/>
                  <a:pt x="263" y="481"/>
                  <a:pt x="214" y="468"/>
                </a:cubicBezTo>
                <a:cubicBezTo>
                  <a:pt x="165" y="455"/>
                  <a:pt x="113" y="438"/>
                  <a:pt x="79" y="405"/>
                </a:cubicBezTo>
                <a:cubicBezTo>
                  <a:pt x="45" y="372"/>
                  <a:pt x="14" y="318"/>
                  <a:pt x="7" y="270"/>
                </a:cubicBezTo>
                <a:cubicBezTo>
                  <a:pt x="0" y="222"/>
                  <a:pt x="15" y="162"/>
                  <a:pt x="34" y="117"/>
                </a:cubicBezTo>
                <a:cubicBezTo>
                  <a:pt x="53" y="72"/>
                  <a:pt x="105" y="24"/>
                  <a:pt x="124" y="0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-214313" y="5653088"/>
            <a:ext cx="2028826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8000"/>
              </a:lnSpc>
              <a:buClr>
                <a:srgbClr val="000000"/>
              </a:buClr>
              <a:buSzPct val="100000"/>
              <a:buFont typeface="Times New Roman" pitchFamily="-104" charset="0"/>
              <a:buNone/>
            </a:pPr>
            <a:endParaRPr lang="en-US" sz="1400" b="1"/>
          </a:p>
        </p:txBody>
      </p:sp>
      <p:sp>
        <p:nvSpPr>
          <p:cNvPr id="15371" name="AutoShape 8"/>
          <p:cNvSpPr>
            <a:spLocks noChangeArrowheads="1"/>
          </p:cNvSpPr>
          <p:nvPr/>
        </p:nvSpPr>
        <p:spPr bwMode="auto">
          <a:xfrm>
            <a:off x="6056313" y="4759348"/>
            <a:ext cx="2311400" cy="611266"/>
          </a:xfrm>
          <a:prstGeom prst="wedgeRectCallout">
            <a:avLst>
              <a:gd name="adj1" fmla="val -104144"/>
              <a:gd name="adj2" fmla="val 139907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Summit Site</a:t>
            </a:r>
          </a:p>
        </p:txBody>
      </p:sp>
      <p:sp>
        <p:nvSpPr>
          <p:cNvPr id="25612" name="Title 3"/>
          <p:cNvSpPr>
            <a:spLocks noGrp="1"/>
          </p:cNvSpPr>
          <p:nvPr>
            <p:ph type="title"/>
          </p:nvPr>
        </p:nvSpPr>
        <p:spPr>
          <a:xfrm>
            <a:off x="188717" y="142673"/>
            <a:ext cx="7256408" cy="577850"/>
          </a:xfrm>
        </p:spPr>
        <p:txBody>
          <a:bodyPr>
            <a:normAutofit/>
          </a:bodyPr>
          <a:lstStyle/>
          <a:p>
            <a:r>
              <a:rPr lang="en-US" sz="2900" dirty="0" smtClean="0">
                <a:ea typeface="ＭＳ Ｐゴシック" pitchFamily="-104" charset="-128"/>
                <a:cs typeface="ＭＳ Ｐゴシック" pitchFamily="-104" charset="-128"/>
              </a:rPr>
              <a:t>Data Products: Level 1 – nightly processing</a:t>
            </a:r>
            <a:endParaRPr lang="en-US" sz="1300" dirty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81" name="AutoShape 9"/>
          <p:cNvSpPr>
            <a:spLocks noChangeArrowheads="1"/>
          </p:cNvSpPr>
          <p:nvPr/>
        </p:nvSpPr>
        <p:spPr bwMode="auto">
          <a:xfrm>
            <a:off x="3983038" y="1094070"/>
            <a:ext cx="2466975" cy="1475398"/>
          </a:xfrm>
          <a:prstGeom prst="wedgeRectCallout">
            <a:avLst>
              <a:gd name="adj1" fmla="val -60991"/>
              <a:gd name="adj2" fmla="val 15421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</a:rPr>
              <a:t>Archive Site</a:t>
            </a: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800000"/>
                </a:solidFill>
              </a:rPr>
              <a:t>Difference Imaging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800000"/>
                </a:solidFill>
              </a:rPr>
              <a:t>Alerts within &lt; 60 sec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800000"/>
                </a:solidFill>
              </a:rPr>
              <a:t>Solar System orbits &lt; 24h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 flipH="1" flipV="1">
            <a:off x="2006219" y="5311918"/>
            <a:ext cx="2605087" cy="483965"/>
          </a:xfrm>
          <a:prstGeom prst="wedgeRectCallout">
            <a:avLst>
              <a:gd name="adj1" fmla="val -51815"/>
              <a:gd name="adj2" fmla="val -69625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rot="1080000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</a:rPr>
              <a:t>Base Site</a:t>
            </a: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957" y="3722810"/>
            <a:ext cx="302153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</a:t>
            </a:r>
            <a:r>
              <a:rPr lang="en-US" sz="2400" b="1" baseline="30000" dirty="0"/>
              <a:t>6</a:t>
            </a:r>
            <a:r>
              <a:rPr lang="en-US" sz="2400" b="1" dirty="0" smtClean="0"/>
              <a:t> alerts per night: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eed </a:t>
            </a:r>
            <a:r>
              <a:rPr lang="en-US" sz="2400" b="1" dirty="0" smtClean="0"/>
              <a:t> </a:t>
            </a:r>
            <a:r>
              <a:rPr lang="en-US" sz="2400" dirty="0" smtClean="0"/>
              <a:t>“event broker”</a:t>
            </a:r>
            <a:br>
              <a:rPr lang="en-US" sz="2400" dirty="0" smtClean="0"/>
            </a:br>
            <a:r>
              <a:rPr lang="en-US" sz="2400" dirty="0" smtClean="0"/>
              <a:t>at NCSA to filter these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71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mericas_map"/>
          <p:cNvPicPr>
            <a:picLocks noChangeAspect="1" noChangeArrowheads="1"/>
          </p:cNvPicPr>
          <p:nvPr/>
        </p:nvPicPr>
        <p:blipFill>
          <a:blip r:embed="rId3"/>
          <a:srcRect t="10655" b="13815"/>
          <a:stretch>
            <a:fillRect/>
          </a:stretch>
        </p:blipFill>
        <p:spPr bwMode="auto">
          <a:xfrm>
            <a:off x="909638" y="824613"/>
            <a:ext cx="5757862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Freeform 11"/>
          <p:cNvSpPr>
            <a:spLocks/>
          </p:cNvSpPr>
          <p:nvPr/>
        </p:nvSpPr>
        <p:spPr bwMode="auto">
          <a:xfrm rot="1068067" flipH="1" flipV="1">
            <a:off x="4722469" y="5783204"/>
            <a:ext cx="45719" cy="230765"/>
          </a:xfrm>
          <a:custGeom>
            <a:avLst/>
            <a:gdLst>
              <a:gd name="T0" fmla="*/ 2147483647 w 12228"/>
              <a:gd name="T1" fmla="*/ 2147483647 h 12102"/>
              <a:gd name="T2" fmla="*/ 2147483647 w 12228"/>
              <a:gd name="T3" fmla="*/ 2147483647 h 12102"/>
              <a:gd name="T4" fmla="*/ 2147483647 w 12228"/>
              <a:gd name="T5" fmla="*/ 2147483647 h 12102"/>
              <a:gd name="T6" fmla="*/ 2147483647 w 12228"/>
              <a:gd name="T7" fmla="*/ 2147483647 h 12102"/>
              <a:gd name="T8" fmla="*/ 1782154097 w 12228"/>
              <a:gd name="T9" fmla="*/ 2147483647 h 12102"/>
              <a:gd name="T10" fmla="*/ 2147483647 w 12228"/>
              <a:gd name="T11" fmla="*/ 2147483647 h 12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228"/>
              <a:gd name="T19" fmla="*/ 0 h 12102"/>
              <a:gd name="T20" fmla="*/ 12228 w 12228"/>
              <a:gd name="T21" fmla="*/ 12102 h 12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228" h="12102">
                <a:moveTo>
                  <a:pt x="12228" y="12102"/>
                </a:moveTo>
                <a:cubicBezTo>
                  <a:pt x="10473" y="7628"/>
                  <a:pt x="10820" y="6362"/>
                  <a:pt x="9801" y="4402"/>
                </a:cubicBezTo>
                <a:cubicBezTo>
                  <a:pt x="8782" y="2442"/>
                  <a:pt x="7439" y="1019"/>
                  <a:pt x="6111" y="343"/>
                </a:cubicBezTo>
                <a:cubicBezTo>
                  <a:pt x="4635" y="-335"/>
                  <a:pt x="3075" y="78"/>
                  <a:pt x="2064" y="857"/>
                </a:cubicBezTo>
                <a:cubicBezTo>
                  <a:pt x="1053" y="1636"/>
                  <a:pt x="-252" y="3439"/>
                  <a:pt x="43" y="5018"/>
                </a:cubicBezTo>
                <a:cubicBezTo>
                  <a:pt x="339" y="6596"/>
                  <a:pt x="558" y="7628"/>
                  <a:pt x="1295" y="8642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Freeform 12"/>
          <p:cNvSpPr>
            <a:spLocks/>
          </p:cNvSpPr>
          <p:nvPr/>
        </p:nvSpPr>
        <p:spPr bwMode="auto">
          <a:xfrm flipH="1" flipV="1">
            <a:off x="3895725" y="2859088"/>
            <a:ext cx="1849438" cy="2928937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10000"/>
              <a:gd name="T23" fmla="*/ 10000 w 10000"/>
              <a:gd name="T24" fmla="*/ 10000 h 1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10000">
                <a:moveTo>
                  <a:pt x="10000" y="10000"/>
                </a:moveTo>
                <a:cubicBezTo>
                  <a:pt x="8703" y="9739"/>
                  <a:pt x="7418" y="9478"/>
                  <a:pt x="6181" y="9061"/>
                </a:cubicBezTo>
                <a:cubicBezTo>
                  <a:pt x="4943" y="8643"/>
                  <a:pt x="3540" y="8095"/>
                  <a:pt x="2573" y="7510"/>
                </a:cubicBezTo>
                <a:cubicBezTo>
                  <a:pt x="1607" y="6926"/>
                  <a:pt x="734" y="6310"/>
                  <a:pt x="346" y="5537"/>
                </a:cubicBezTo>
                <a:cubicBezTo>
                  <a:pt x="-44" y="4764"/>
                  <a:pt x="-138" y="3627"/>
                  <a:pt x="239" y="2859"/>
                </a:cubicBezTo>
                <a:cubicBezTo>
                  <a:pt x="616" y="2092"/>
                  <a:pt x="1795" y="1403"/>
                  <a:pt x="2573" y="933"/>
                </a:cubicBezTo>
                <a:cubicBezTo>
                  <a:pt x="3352" y="464"/>
                  <a:pt x="4636" y="188"/>
                  <a:pt x="5119" y="0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Freeform 13"/>
          <p:cNvSpPr>
            <a:spLocks/>
          </p:cNvSpPr>
          <p:nvPr/>
        </p:nvSpPr>
        <p:spPr bwMode="auto">
          <a:xfrm>
            <a:off x="3454400" y="2095500"/>
            <a:ext cx="544513" cy="774700"/>
          </a:xfrm>
          <a:custGeom>
            <a:avLst/>
            <a:gdLst>
              <a:gd name="T0" fmla="*/ 2147483647 w 376"/>
              <a:gd name="T1" fmla="*/ 2147483647 h 486"/>
              <a:gd name="T2" fmla="*/ 2147483647 w 376"/>
              <a:gd name="T3" fmla="*/ 2147483647 h 486"/>
              <a:gd name="T4" fmla="*/ 2147483647 w 376"/>
              <a:gd name="T5" fmla="*/ 2147483647 h 486"/>
              <a:gd name="T6" fmla="*/ 2147483647 w 376"/>
              <a:gd name="T7" fmla="*/ 2147483647 h 486"/>
              <a:gd name="T8" fmla="*/ 2147483647 w 376"/>
              <a:gd name="T9" fmla="*/ 2147483647 h 486"/>
              <a:gd name="T10" fmla="*/ 2147483647 w 376"/>
              <a:gd name="T11" fmla="*/ 0 h 4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6"/>
              <a:gd name="T19" fmla="*/ 0 h 486"/>
              <a:gd name="T20" fmla="*/ 376 w 376"/>
              <a:gd name="T21" fmla="*/ 486 h 4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6" h="486">
                <a:moveTo>
                  <a:pt x="376" y="486"/>
                </a:moveTo>
                <a:cubicBezTo>
                  <a:pt x="349" y="483"/>
                  <a:pt x="263" y="481"/>
                  <a:pt x="214" y="468"/>
                </a:cubicBezTo>
                <a:cubicBezTo>
                  <a:pt x="165" y="455"/>
                  <a:pt x="113" y="438"/>
                  <a:pt x="79" y="405"/>
                </a:cubicBezTo>
                <a:cubicBezTo>
                  <a:pt x="45" y="372"/>
                  <a:pt x="14" y="318"/>
                  <a:pt x="7" y="270"/>
                </a:cubicBezTo>
                <a:cubicBezTo>
                  <a:pt x="0" y="222"/>
                  <a:pt x="15" y="162"/>
                  <a:pt x="34" y="117"/>
                </a:cubicBezTo>
                <a:cubicBezTo>
                  <a:pt x="53" y="72"/>
                  <a:pt x="105" y="24"/>
                  <a:pt x="124" y="0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-214313" y="5653088"/>
            <a:ext cx="2028826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8000"/>
              </a:lnSpc>
              <a:buClr>
                <a:srgbClr val="000000"/>
              </a:buClr>
              <a:buSzPct val="100000"/>
              <a:buFont typeface="Times New Roman" pitchFamily="-104" charset="0"/>
              <a:buNone/>
            </a:pPr>
            <a:endParaRPr lang="en-US" sz="1400" b="1"/>
          </a:p>
        </p:txBody>
      </p:sp>
      <p:sp>
        <p:nvSpPr>
          <p:cNvPr id="15371" name="AutoShape 8"/>
          <p:cNvSpPr>
            <a:spLocks noChangeArrowheads="1"/>
          </p:cNvSpPr>
          <p:nvPr/>
        </p:nvSpPr>
        <p:spPr bwMode="auto">
          <a:xfrm>
            <a:off x="6056313" y="4759348"/>
            <a:ext cx="2311400" cy="611266"/>
          </a:xfrm>
          <a:prstGeom prst="wedgeRectCallout">
            <a:avLst>
              <a:gd name="adj1" fmla="val -104144"/>
              <a:gd name="adj2" fmla="val 139907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Summit Site</a:t>
            </a:r>
          </a:p>
        </p:txBody>
      </p:sp>
      <p:sp>
        <p:nvSpPr>
          <p:cNvPr id="25612" name="Title 3"/>
          <p:cNvSpPr>
            <a:spLocks noGrp="1"/>
          </p:cNvSpPr>
          <p:nvPr>
            <p:ph type="title"/>
          </p:nvPr>
        </p:nvSpPr>
        <p:spPr>
          <a:xfrm>
            <a:off x="188716" y="142673"/>
            <a:ext cx="7728699" cy="577850"/>
          </a:xfrm>
        </p:spPr>
        <p:txBody>
          <a:bodyPr>
            <a:normAutofit/>
          </a:bodyPr>
          <a:lstStyle/>
          <a:p>
            <a:r>
              <a:rPr lang="en-US" sz="2900" dirty="0" smtClean="0">
                <a:ea typeface="ＭＳ Ｐゴシック" pitchFamily="-104" charset="-128"/>
                <a:cs typeface="ＭＳ Ｐゴシック" pitchFamily="-104" charset="-128"/>
              </a:rPr>
              <a:t>Data Products: Level 2 – annual data release*</a:t>
            </a:r>
            <a:endParaRPr lang="en-US" sz="1300" dirty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 flipH="1" flipV="1">
            <a:off x="2006217" y="4658828"/>
            <a:ext cx="2605087" cy="1108422"/>
          </a:xfrm>
          <a:prstGeom prst="wedgeRectCallout">
            <a:avLst>
              <a:gd name="adj1" fmla="val -51815"/>
              <a:gd name="adj2" fmla="val -69625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rot="1080000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</a:rPr>
              <a:t>Base </a:t>
            </a:r>
            <a:r>
              <a:rPr lang="en-US" sz="2400" b="1" dirty="0" smtClean="0">
                <a:solidFill>
                  <a:srgbClr val="800000"/>
                </a:solidFill>
              </a:rPr>
              <a:t>Site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800000"/>
                </a:solidFill>
              </a:rPr>
              <a:t>Data Access Center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800000"/>
                </a:solidFill>
              </a:rPr>
              <a:t>Data Access and User Services</a:t>
            </a:r>
          </a:p>
          <a:p>
            <a:pPr algn="ctr">
              <a:lnSpc>
                <a:spcPct val="90000"/>
              </a:lnSpc>
            </a:pPr>
            <a:endParaRPr lang="en-US" sz="2400" b="1" dirty="0" smtClean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endParaRPr lang="en-US" sz="2400" b="1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379" y="2204514"/>
            <a:ext cx="355738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All extant data included: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er-visit images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er-visit catalogues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o-add images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o-add catalogues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Per-visit forced photom.</a:t>
            </a: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 rot="20480725">
            <a:off x="3517900" y="1439863"/>
            <a:ext cx="3376613" cy="119062"/>
          </a:xfrm>
          <a:custGeom>
            <a:avLst/>
            <a:gdLst>
              <a:gd name="T0" fmla="*/ 2147483647 w 1116"/>
              <a:gd name="T1" fmla="*/ 2147483647 h 273"/>
              <a:gd name="T2" fmla="*/ 2147483647 w 1116"/>
              <a:gd name="T3" fmla="*/ 2147483647 h 273"/>
              <a:gd name="T4" fmla="*/ 2147483647 w 1116"/>
              <a:gd name="T5" fmla="*/ 2147483647 h 273"/>
              <a:gd name="T6" fmla="*/ 2147483647 w 1116"/>
              <a:gd name="T7" fmla="*/ 2147483647 h 273"/>
              <a:gd name="T8" fmla="*/ 2147483647 w 1116"/>
              <a:gd name="T9" fmla="*/ 2147483647 h 273"/>
              <a:gd name="T10" fmla="*/ 2147483647 w 1116"/>
              <a:gd name="T11" fmla="*/ 2147483647 h 273"/>
              <a:gd name="T12" fmla="*/ 0 w 1116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6"/>
              <a:gd name="T22" fmla="*/ 0 h 273"/>
              <a:gd name="T23" fmla="*/ 1116 w 1116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6" h="273">
                <a:moveTo>
                  <a:pt x="1116" y="183"/>
                </a:moveTo>
                <a:cubicBezTo>
                  <a:pt x="1076" y="152"/>
                  <a:pt x="1036" y="121"/>
                  <a:pt x="963" y="93"/>
                </a:cubicBezTo>
                <a:cubicBezTo>
                  <a:pt x="890" y="65"/>
                  <a:pt x="775" y="24"/>
                  <a:pt x="675" y="12"/>
                </a:cubicBezTo>
                <a:cubicBezTo>
                  <a:pt x="575" y="0"/>
                  <a:pt x="442" y="11"/>
                  <a:pt x="360" y="21"/>
                </a:cubicBezTo>
                <a:cubicBezTo>
                  <a:pt x="278" y="31"/>
                  <a:pt x="232" y="50"/>
                  <a:pt x="180" y="75"/>
                </a:cubicBezTo>
                <a:cubicBezTo>
                  <a:pt x="128" y="100"/>
                  <a:pt x="75" y="141"/>
                  <a:pt x="45" y="174"/>
                </a:cubicBezTo>
                <a:cubicBezTo>
                  <a:pt x="15" y="207"/>
                  <a:pt x="9" y="253"/>
                  <a:pt x="0" y="273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821488" y="728663"/>
            <a:ext cx="2208212" cy="814387"/>
          </a:xfrm>
          <a:prstGeom prst="wedgeRectCallout">
            <a:avLst>
              <a:gd name="adj1" fmla="val -50204"/>
              <a:gd name="adj2" fmla="val 16815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</a:rPr>
              <a:t>French Site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800000"/>
                </a:solidFill>
              </a:rPr>
              <a:t>Processing Center</a:t>
            </a:r>
          </a:p>
          <a:p>
            <a:pPr marL="0" lvl="1" algn="ctr">
              <a:lnSpc>
                <a:spcPts val="1325"/>
              </a:lnSpc>
            </a:pPr>
            <a:r>
              <a:rPr lang="en-US" sz="1200" dirty="0">
                <a:solidFill>
                  <a:srgbClr val="800000"/>
                </a:solidFill>
              </a:rPr>
              <a:t>Data Release Production</a:t>
            </a:r>
          </a:p>
          <a:p>
            <a:pPr marL="0" lvl="1" algn="ctr">
              <a:lnSpc>
                <a:spcPts val="1325"/>
              </a:lnSpc>
            </a:pP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5381" name="AutoShape 9"/>
          <p:cNvSpPr>
            <a:spLocks noChangeArrowheads="1"/>
          </p:cNvSpPr>
          <p:nvPr/>
        </p:nvSpPr>
        <p:spPr bwMode="auto">
          <a:xfrm>
            <a:off x="3983038" y="1094070"/>
            <a:ext cx="2571591" cy="1475398"/>
          </a:xfrm>
          <a:prstGeom prst="wedgeRectCallout">
            <a:avLst>
              <a:gd name="adj1" fmla="val -60991"/>
              <a:gd name="adj2" fmla="val 15421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</a:rPr>
              <a:t>Archive Site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800000"/>
                </a:solidFill>
              </a:rPr>
              <a:t>Processing Center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800000"/>
                </a:solidFill>
              </a:rPr>
              <a:t>Data Release Production</a:t>
            </a: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800000"/>
                </a:solidFill>
              </a:rPr>
              <a:t>Data Access Center</a:t>
            </a: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800000"/>
                </a:solidFill>
              </a:rPr>
              <a:t>Data Access and User Services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813310" y="1946790"/>
            <a:ext cx="2208212" cy="814387"/>
          </a:xfrm>
          <a:prstGeom prst="wedgeRectCallout">
            <a:avLst>
              <a:gd name="adj1" fmla="val -50204"/>
              <a:gd name="adj2" fmla="val 16815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UK Site </a:t>
            </a:r>
            <a:endParaRPr lang="en-US" sz="2400" b="1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800000"/>
                </a:solidFill>
              </a:rPr>
              <a:t>Data Access </a:t>
            </a:r>
            <a:r>
              <a:rPr lang="en-US" sz="1600" b="1" dirty="0">
                <a:solidFill>
                  <a:srgbClr val="800000"/>
                </a:solidFill>
              </a:rPr>
              <a:t>Center</a:t>
            </a:r>
          </a:p>
          <a:p>
            <a:pPr marL="0" lvl="1" algn="ctr">
              <a:lnSpc>
                <a:spcPts val="1325"/>
              </a:lnSpc>
            </a:pPr>
            <a:r>
              <a:rPr lang="en-US" sz="1200" dirty="0">
                <a:solidFill>
                  <a:srgbClr val="800000"/>
                </a:solidFill>
              </a:rPr>
              <a:t>Data </a:t>
            </a:r>
            <a:r>
              <a:rPr lang="en-US" sz="1200" dirty="0" smtClean="0">
                <a:solidFill>
                  <a:srgbClr val="800000"/>
                </a:solidFill>
              </a:rPr>
              <a:t>Access and User Services</a:t>
            </a:r>
            <a:endParaRPr lang="en-US" sz="1200" dirty="0">
              <a:solidFill>
                <a:srgbClr val="800000"/>
              </a:solidFill>
            </a:endParaRPr>
          </a:p>
          <a:p>
            <a:pPr marL="0" lvl="1" algn="ctr">
              <a:lnSpc>
                <a:spcPts val="1325"/>
              </a:lnSpc>
            </a:pP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 flipH="1">
            <a:off x="7917416" y="1543050"/>
            <a:ext cx="8178" cy="403740"/>
          </a:xfrm>
          <a:prstGeom prst="line">
            <a:avLst/>
          </a:prstGeom>
          <a:ln>
            <a:solidFill>
              <a:srgbClr val="008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6579" y="6387416"/>
            <a:ext cx="187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Twice in Year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03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mericas_map"/>
          <p:cNvPicPr>
            <a:picLocks noChangeAspect="1" noChangeArrowheads="1"/>
          </p:cNvPicPr>
          <p:nvPr/>
        </p:nvPicPr>
        <p:blipFill>
          <a:blip r:embed="rId3"/>
          <a:srcRect t="10655" b="13815"/>
          <a:stretch>
            <a:fillRect/>
          </a:stretch>
        </p:blipFill>
        <p:spPr bwMode="auto">
          <a:xfrm>
            <a:off x="909638" y="824613"/>
            <a:ext cx="5757862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Freeform 11"/>
          <p:cNvSpPr>
            <a:spLocks/>
          </p:cNvSpPr>
          <p:nvPr/>
        </p:nvSpPr>
        <p:spPr bwMode="auto">
          <a:xfrm rot="1068067" flipH="1" flipV="1">
            <a:off x="4722469" y="5783204"/>
            <a:ext cx="45719" cy="230765"/>
          </a:xfrm>
          <a:custGeom>
            <a:avLst/>
            <a:gdLst>
              <a:gd name="T0" fmla="*/ 2147483647 w 12228"/>
              <a:gd name="T1" fmla="*/ 2147483647 h 12102"/>
              <a:gd name="T2" fmla="*/ 2147483647 w 12228"/>
              <a:gd name="T3" fmla="*/ 2147483647 h 12102"/>
              <a:gd name="T4" fmla="*/ 2147483647 w 12228"/>
              <a:gd name="T5" fmla="*/ 2147483647 h 12102"/>
              <a:gd name="T6" fmla="*/ 2147483647 w 12228"/>
              <a:gd name="T7" fmla="*/ 2147483647 h 12102"/>
              <a:gd name="T8" fmla="*/ 1782154097 w 12228"/>
              <a:gd name="T9" fmla="*/ 2147483647 h 12102"/>
              <a:gd name="T10" fmla="*/ 2147483647 w 12228"/>
              <a:gd name="T11" fmla="*/ 2147483647 h 12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228"/>
              <a:gd name="T19" fmla="*/ 0 h 12102"/>
              <a:gd name="T20" fmla="*/ 12228 w 12228"/>
              <a:gd name="T21" fmla="*/ 12102 h 12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228" h="12102">
                <a:moveTo>
                  <a:pt x="12228" y="12102"/>
                </a:moveTo>
                <a:cubicBezTo>
                  <a:pt x="10473" y="7628"/>
                  <a:pt x="10820" y="6362"/>
                  <a:pt x="9801" y="4402"/>
                </a:cubicBezTo>
                <a:cubicBezTo>
                  <a:pt x="8782" y="2442"/>
                  <a:pt x="7439" y="1019"/>
                  <a:pt x="6111" y="343"/>
                </a:cubicBezTo>
                <a:cubicBezTo>
                  <a:pt x="4635" y="-335"/>
                  <a:pt x="3075" y="78"/>
                  <a:pt x="2064" y="857"/>
                </a:cubicBezTo>
                <a:cubicBezTo>
                  <a:pt x="1053" y="1636"/>
                  <a:pt x="-252" y="3439"/>
                  <a:pt x="43" y="5018"/>
                </a:cubicBezTo>
                <a:cubicBezTo>
                  <a:pt x="339" y="6596"/>
                  <a:pt x="558" y="7628"/>
                  <a:pt x="1295" y="8642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Freeform 12"/>
          <p:cNvSpPr>
            <a:spLocks/>
          </p:cNvSpPr>
          <p:nvPr/>
        </p:nvSpPr>
        <p:spPr bwMode="auto">
          <a:xfrm flipH="1" flipV="1">
            <a:off x="3895725" y="2859088"/>
            <a:ext cx="1849438" cy="2928937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10000"/>
              <a:gd name="T23" fmla="*/ 10000 w 10000"/>
              <a:gd name="T24" fmla="*/ 10000 h 1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10000">
                <a:moveTo>
                  <a:pt x="10000" y="10000"/>
                </a:moveTo>
                <a:cubicBezTo>
                  <a:pt x="8703" y="9739"/>
                  <a:pt x="7418" y="9478"/>
                  <a:pt x="6181" y="9061"/>
                </a:cubicBezTo>
                <a:cubicBezTo>
                  <a:pt x="4943" y="8643"/>
                  <a:pt x="3540" y="8095"/>
                  <a:pt x="2573" y="7510"/>
                </a:cubicBezTo>
                <a:cubicBezTo>
                  <a:pt x="1607" y="6926"/>
                  <a:pt x="734" y="6310"/>
                  <a:pt x="346" y="5537"/>
                </a:cubicBezTo>
                <a:cubicBezTo>
                  <a:pt x="-44" y="4764"/>
                  <a:pt x="-138" y="3627"/>
                  <a:pt x="239" y="2859"/>
                </a:cubicBezTo>
                <a:cubicBezTo>
                  <a:pt x="616" y="2092"/>
                  <a:pt x="1795" y="1403"/>
                  <a:pt x="2573" y="933"/>
                </a:cubicBezTo>
                <a:cubicBezTo>
                  <a:pt x="3352" y="464"/>
                  <a:pt x="4636" y="188"/>
                  <a:pt x="5119" y="0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Freeform 13"/>
          <p:cNvSpPr>
            <a:spLocks/>
          </p:cNvSpPr>
          <p:nvPr/>
        </p:nvSpPr>
        <p:spPr bwMode="auto">
          <a:xfrm>
            <a:off x="3454400" y="2095500"/>
            <a:ext cx="544513" cy="774700"/>
          </a:xfrm>
          <a:custGeom>
            <a:avLst/>
            <a:gdLst>
              <a:gd name="T0" fmla="*/ 2147483647 w 376"/>
              <a:gd name="T1" fmla="*/ 2147483647 h 486"/>
              <a:gd name="T2" fmla="*/ 2147483647 w 376"/>
              <a:gd name="T3" fmla="*/ 2147483647 h 486"/>
              <a:gd name="T4" fmla="*/ 2147483647 w 376"/>
              <a:gd name="T5" fmla="*/ 2147483647 h 486"/>
              <a:gd name="T6" fmla="*/ 2147483647 w 376"/>
              <a:gd name="T7" fmla="*/ 2147483647 h 486"/>
              <a:gd name="T8" fmla="*/ 2147483647 w 376"/>
              <a:gd name="T9" fmla="*/ 2147483647 h 486"/>
              <a:gd name="T10" fmla="*/ 2147483647 w 376"/>
              <a:gd name="T11" fmla="*/ 0 h 4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6"/>
              <a:gd name="T19" fmla="*/ 0 h 486"/>
              <a:gd name="T20" fmla="*/ 376 w 376"/>
              <a:gd name="T21" fmla="*/ 486 h 4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6" h="486">
                <a:moveTo>
                  <a:pt x="376" y="486"/>
                </a:moveTo>
                <a:cubicBezTo>
                  <a:pt x="349" y="483"/>
                  <a:pt x="263" y="481"/>
                  <a:pt x="214" y="468"/>
                </a:cubicBezTo>
                <a:cubicBezTo>
                  <a:pt x="165" y="455"/>
                  <a:pt x="113" y="438"/>
                  <a:pt x="79" y="405"/>
                </a:cubicBezTo>
                <a:cubicBezTo>
                  <a:pt x="45" y="372"/>
                  <a:pt x="14" y="318"/>
                  <a:pt x="7" y="270"/>
                </a:cubicBezTo>
                <a:cubicBezTo>
                  <a:pt x="0" y="222"/>
                  <a:pt x="15" y="162"/>
                  <a:pt x="34" y="117"/>
                </a:cubicBezTo>
                <a:cubicBezTo>
                  <a:pt x="53" y="72"/>
                  <a:pt x="105" y="24"/>
                  <a:pt x="124" y="0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-214313" y="5653088"/>
            <a:ext cx="2028826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8000"/>
              </a:lnSpc>
              <a:buClr>
                <a:srgbClr val="000000"/>
              </a:buClr>
              <a:buSzPct val="100000"/>
              <a:buFont typeface="Times New Roman" pitchFamily="-104" charset="0"/>
              <a:buNone/>
            </a:pPr>
            <a:endParaRPr lang="en-US" sz="1400" b="1"/>
          </a:p>
        </p:txBody>
      </p:sp>
      <p:sp>
        <p:nvSpPr>
          <p:cNvPr id="15371" name="AutoShape 8"/>
          <p:cNvSpPr>
            <a:spLocks noChangeArrowheads="1"/>
          </p:cNvSpPr>
          <p:nvPr/>
        </p:nvSpPr>
        <p:spPr bwMode="auto">
          <a:xfrm>
            <a:off x="6056313" y="4759348"/>
            <a:ext cx="2311400" cy="611266"/>
          </a:xfrm>
          <a:prstGeom prst="wedgeRectCallout">
            <a:avLst>
              <a:gd name="adj1" fmla="val -104144"/>
              <a:gd name="adj2" fmla="val 139907"/>
            </a:avLst>
          </a:prstGeom>
          <a:solidFill>
            <a:srgbClr val="CCFFCC"/>
          </a:solidFill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Summit Site</a:t>
            </a:r>
          </a:p>
        </p:txBody>
      </p:sp>
      <p:sp>
        <p:nvSpPr>
          <p:cNvPr id="25612" name="Title 3"/>
          <p:cNvSpPr>
            <a:spLocks noGrp="1"/>
          </p:cNvSpPr>
          <p:nvPr>
            <p:ph type="title"/>
          </p:nvPr>
        </p:nvSpPr>
        <p:spPr>
          <a:xfrm>
            <a:off x="188717" y="142673"/>
            <a:ext cx="8526458" cy="577850"/>
          </a:xfrm>
        </p:spPr>
        <p:txBody>
          <a:bodyPr>
            <a:normAutofit/>
          </a:bodyPr>
          <a:lstStyle/>
          <a:p>
            <a:r>
              <a:rPr lang="en-US" sz="2900" dirty="0" smtClean="0">
                <a:ea typeface="ＭＳ Ｐゴシック" pitchFamily="-104" charset="-128"/>
                <a:cs typeface="ＭＳ Ｐゴシック" pitchFamily="-104" charset="-128"/>
              </a:rPr>
              <a:t>Data Products: Level 3 – user-created products </a:t>
            </a:r>
            <a:endParaRPr lang="en-US" sz="1300" dirty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 flipH="1" flipV="1">
            <a:off x="2006217" y="4658828"/>
            <a:ext cx="2605087" cy="1108422"/>
          </a:xfrm>
          <a:prstGeom prst="wedgeRectCallout">
            <a:avLst>
              <a:gd name="adj1" fmla="val -51815"/>
              <a:gd name="adj2" fmla="val -69625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rot="1080000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</a:rPr>
              <a:t>Base </a:t>
            </a:r>
            <a:r>
              <a:rPr lang="en-US" sz="2400" b="1" dirty="0" smtClean="0">
                <a:solidFill>
                  <a:srgbClr val="800000"/>
                </a:solidFill>
              </a:rPr>
              <a:t>Site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800000"/>
                </a:solidFill>
              </a:rPr>
              <a:t>Data Access Center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800000"/>
                </a:solidFill>
              </a:rPr>
              <a:t>Data Access and User Services</a:t>
            </a:r>
          </a:p>
          <a:p>
            <a:pPr algn="ctr">
              <a:lnSpc>
                <a:spcPct val="90000"/>
              </a:lnSpc>
            </a:pPr>
            <a:endParaRPr lang="en-US" sz="2400" b="1" dirty="0" smtClean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endParaRPr lang="en-US" sz="2400" b="1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 rot="20480725">
            <a:off x="3517900" y="1439863"/>
            <a:ext cx="3376613" cy="119062"/>
          </a:xfrm>
          <a:custGeom>
            <a:avLst/>
            <a:gdLst>
              <a:gd name="T0" fmla="*/ 2147483647 w 1116"/>
              <a:gd name="T1" fmla="*/ 2147483647 h 273"/>
              <a:gd name="T2" fmla="*/ 2147483647 w 1116"/>
              <a:gd name="T3" fmla="*/ 2147483647 h 273"/>
              <a:gd name="T4" fmla="*/ 2147483647 w 1116"/>
              <a:gd name="T5" fmla="*/ 2147483647 h 273"/>
              <a:gd name="T6" fmla="*/ 2147483647 w 1116"/>
              <a:gd name="T7" fmla="*/ 2147483647 h 273"/>
              <a:gd name="T8" fmla="*/ 2147483647 w 1116"/>
              <a:gd name="T9" fmla="*/ 2147483647 h 273"/>
              <a:gd name="T10" fmla="*/ 2147483647 w 1116"/>
              <a:gd name="T11" fmla="*/ 2147483647 h 273"/>
              <a:gd name="T12" fmla="*/ 0 w 1116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6"/>
              <a:gd name="T22" fmla="*/ 0 h 273"/>
              <a:gd name="T23" fmla="*/ 1116 w 1116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6" h="273">
                <a:moveTo>
                  <a:pt x="1116" y="183"/>
                </a:moveTo>
                <a:cubicBezTo>
                  <a:pt x="1076" y="152"/>
                  <a:pt x="1036" y="121"/>
                  <a:pt x="963" y="93"/>
                </a:cubicBezTo>
                <a:cubicBezTo>
                  <a:pt x="890" y="65"/>
                  <a:pt x="775" y="24"/>
                  <a:pt x="675" y="12"/>
                </a:cubicBezTo>
                <a:cubicBezTo>
                  <a:pt x="575" y="0"/>
                  <a:pt x="442" y="11"/>
                  <a:pt x="360" y="21"/>
                </a:cubicBezTo>
                <a:cubicBezTo>
                  <a:pt x="278" y="31"/>
                  <a:pt x="232" y="50"/>
                  <a:pt x="180" y="75"/>
                </a:cubicBezTo>
                <a:cubicBezTo>
                  <a:pt x="128" y="100"/>
                  <a:pt x="75" y="141"/>
                  <a:pt x="45" y="174"/>
                </a:cubicBezTo>
                <a:cubicBezTo>
                  <a:pt x="15" y="207"/>
                  <a:pt x="9" y="253"/>
                  <a:pt x="0" y="273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821488" y="728663"/>
            <a:ext cx="2208212" cy="814387"/>
          </a:xfrm>
          <a:prstGeom prst="wedgeRectCallout">
            <a:avLst>
              <a:gd name="adj1" fmla="val -50204"/>
              <a:gd name="adj2" fmla="val 16815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</a:rPr>
              <a:t>French Site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800000"/>
                </a:solidFill>
              </a:rPr>
              <a:t>Processing Center</a:t>
            </a:r>
          </a:p>
          <a:p>
            <a:pPr marL="0" lvl="1" algn="ctr">
              <a:lnSpc>
                <a:spcPts val="1325"/>
              </a:lnSpc>
            </a:pPr>
            <a:r>
              <a:rPr lang="en-US" sz="1200" dirty="0">
                <a:solidFill>
                  <a:srgbClr val="800000"/>
                </a:solidFill>
              </a:rPr>
              <a:t>Data Release Production</a:t>
            </a:r>
          </a:p>
          <a:p>
            <a:pPr marL="0" lvl="1" algn="ctr">
              <a:lnSpc>
                <a:spcPts val="1325"/>
              </a:lnSpc>
            </a:pP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5381" name="AutoShape 9"/>
          <p:cNvSpPr>
            <a:spLocks noChangeArrowheads="1"/>
          </p:cNvSpPr>
          <p:nvPr/>
        </p:nvSpPr>
        <p:spPr bwMode="auto">
          <a:xfrm>
            <a:off x="3983038" y="1094070"/>
            <a:ext cx="2571591" cy="1475398"/>
          </a:xfrm>
          <a:prstGeom prst="wedgeRectCallout">
            <a:avLst>
              <a:gd name="adj1" fmla="val -60991"/>
              <a:gd name="adj2" fmla="val 15421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</a:rPr>
              <a:t>Archive Site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800000"/>
                </a:solidFill>
              </a:rPr>
              <a:t>Processing Center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800000"/>
                </a:solidFill>
              </a:rPr>
              <a:t>Data Release Production</a:t>
            </a: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800000"/>
                </a:solidFill>
              </a:rPr>
              <a:t>Data Access Center</a:t>
            </a: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800000"/>
                </a:solidFill>
              </a:rPr>
              <a:t>Data Access and User Services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813310" y="1946790"/>
            <a:ext cx="2208212" cy="814387"/>
          </a:xfrm>
          <a:prstGeom prst="wedgeRectCallout">
            <a:avLst>
              <a:gd name="adj1" fmla="val -50204"/>
              <a:gd name="adj2" fmla="val 16815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UK Site </a:t>
            </a:r>
            <a:endParaRPr lang="en-US" sz="2400" b="1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800000"/>
                </a:solidFill>
              </a:rPr>
              <a:t>Data Access </a:t>
            </a:r>
            <a:r>
              <a:rPr lang="en-US" sz="1600" b="1" dirty="0">
                <a:solidFill>
                  <a:srgbClr val="800000"/>
                </a:solidFill>
              </a:rPr>
              <a:t>Center</a:t>
            </a:r>
          </a:p>
          <a:p>
            <a:pPr marL="0" lvl="1" algn="ctr">
              <a:lnSpc>
                <a:spcPts val="1325"/>
              </a:lnSpc>
            </a:pPr>
            <a:r>
              <a:rPr lang="en-US" sz="1200" dirty="0">
                <a:solidFill>
                  <a:srgbClr val="800000"/>
                </a:solidFill>
              </a:rPr>
              <a:t>Data </a:t>
            </a:r>
            <a:r>
              <a:rPr lang="en-US" sz="1200" dirty="0" smtClean="0">
                <a:solidFill>
                  <a:srgbClr val="800000"/>
                </a:solidFill>
              </a:rPr>
              <a:t>Access and User Services</a:t>
            </a:r>
            <a:endParaRPr lang="en-US" sz="1200" dirty="0">
              <a:solidFill>
                <a:srgbClr val="800000"/>
              </a:solidFill>
            </a:endParaRPr>
          </a:p>
          <a:p>
            <a:pPr marL="0" lvl="1" algn="ctr">
              <a:lnSpc>
                <a:spcPts val="1325"/>
              </a:lnSpc>
            </a:pP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 flipH="1">
            <a:off x="7917416" y="1543050"/>
            <a:ext cx="8178" cy="403740"/>
          </a:xfrm>
          <a:prstGeom prst="line">
            <a:avLst/>
          </a:prstGeom>
          <a:ln>
            <a:solidFill>
              <a:srgbClr val="008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5987" y="1927133"/>
            <a:ext cx="4095993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Beyond requirements</a:t>
            </a:r>
            <a:br>
              <a:rPr lang="en-US" sz="2400" b="1" dirty="0" smtClean="0"/>
            </a:br>
            <a:r>
              <a:rPr lang="en-US" sz="2400" b="1" dirty="0" smtClean="0"/>
              <a:t>of LSST </a:t>
            </a:r>
            <a:r>
              <a:rPr lang="en-US" sz="2400" b="1" u="sng" dirty="0" smtClean="0"/>
              <a:t>project delivery</a:t>
            </a:r>
            <a:r>
              <a:rPr lang="en-US" sz="2400" b="1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eeded for much science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ainly coordinated through</a:t>
            </a:r>
            <a:br>
              <a:rPr lang="en-US" sz="2400" dirty="0" smtClean="0"/>
            </a:br>
            <a:r>
              <a:rPr lang="en-US" sz="2400" dirty="0" smtClean="0"/>
              <a:t>Science Collaborations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may be incorporated into L2</a:t>
            </a:r>
          </a:p>
        </p:txBody>
      </p:sp>
    </p:spTree>
    <p:extLst>
      <p:ext uri="{BB962C8B-B14F-4D97-AF65-F5344CB8AC3E}">
        <p14:creationId xmlns:p14="http://schemas.microsoft.com/office/powerpoint/2010/main" val="374469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participation in LSST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320011" y="1541872"/>
            <a:ext cx="6382838" cy="198426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00"/>
                </a:solidFill>
              </a:rPr>
              <a:t>LSST:UK 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Consortium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69630" y="5030175"/>
            <a:ext cx="6399547" cy="1203231"/>
          </a:xfrm>
          <a:prstGeom prst="roundRect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LSST:UK Science Centre (LUSC)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150381" y="2657136"/>
            <a:ext cx="952413" cy="2824251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flipV="1">
            <a:off x="7853230" y="2423241"/>
            <a:ext cx="1069376" cy="334224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86" y="3409147"/>
            <a:ext cx="1798389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Defines the</a:t>
            </a:r>
            <a:br>
              <a:rPr lang="en-US" sz="2400" dirty="0" smtClean="0"/>
            </a:br>
            <a:r>
              <a:rPr lang="en-US" sz="2400" dirty="0" err="1" smtClean="0"/>
              <a:t>programme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of work for…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01708" y="3411139"/>
            <a:ext cx="15418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Works on</a:t>
            </a:r>
            <a:br>
              <a:rPr lang="en-US" sz="2400" dirty="0" smtClean="0"/>
            </a:br>
            <a:r>
              <a:rPr lang="en-US" sz="2400" dirty="0" smtClean="0"/>
              <a:t>behalf of…</a:t>
            </a:r>
            <a:endParaRPr lang="en-US" sz="2400" dirty="0"/>
          </a:p>
        </p:txBody>
      </p:sp>
      <p:pic>
        <p:nvPicPr>
          <p:cNvPr id="10" name="Picture 1" descr="lsst_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98" b="-26398"/>
          <a:stretch>
            <a:fillRect/>
          </a:stretch>
        </p:blipFill>
        <p:spPr bwMode="auto">
          <a:xfrm>
            <a:off x="4487307" y="1508517"/>
            <a:ext cx="2554596" cy="143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146372" y="2690512"/>
            <a:ext cx="1332070" cy="253616"/>
            <a:chOff x="2544518" y="4520317"/>
            <a:chExt cx="3115183" cy="710917"/>
          </a:xfrm>
        </p:grpSpPr>
        <p:pic>
          <p:nvPicPr>
            <p:cNvPr id="12" name="Picture 11" descr="lancaster_bg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0779" y="4721124"/>
              <a:ext cx="1628922" cy="510110"/>
            </a:xfrm>
            <a:prstGeom prst="rect">
              <a:avLst/>
            </a:prstGeom>
          </p:spPr>
        </p:pic>
        <p:pic>
          <p:nvPicPr>
            <p:cNvPr id="13" name="Picture 12" descr="bath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518" y="4520317"/>
              <a:ext cx="1303015" cy="46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23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Timeline for LSST and LUSC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2438"/>
            <a:ext cx="8229600" cy="3181350"/>
          </a:xfrm>
        </p:spPr>
        <p:txBody>
          <a:bodyPr/>
          <a:lstStyle/>
          <a:p>
            <a:r>
              <a:rPr lang="en-US">
                <a:latin typeface="Corbel" charset="0"/>
              </a:rPr>
              <a:t>1 August 2014: start of construction project</a:t>
            </a:r>
          </a:p>
          <a:p>
            <a:pPr marL="457200" lvl="1" indent="0">
              <a:buFont typeface="Wingdings" charset="0"/>
              <a:buNone/>
            </a:pPr>
            <a:endParaRPr lang="en-US" sz="1000">
              <a:latin typeface="Corbel" charset="0"/>
            </a:endParaRPr>
          </a:p>
          <a:p>
            <a:r>
              <a:rPr lang="en-US">
                <a:latin typeface="Corbel" charset="0"/>
              </a:rPr>
              <a:t>October 2019: telescope First Light</a:t>
            </a:r>
          </a:p>
          <a:p>
            <a:endParaRPr lang="en-US" sz="1000">
              <a:latin typeface="Corbel" charset="0"/>
            </a:endParaRPr>
          </a:p>
          <a:p>
            <a:r>
              <a:rPr lang="en-US">
                <a:latin typeface="Corbel" charset="0"/>
              </a:rPr>
              <a:t>October 2022: start of main survey operations</a:t>
            </a:r>
          </a:p>
          <a:p>
            <a:endParaRPr lang="en-US" sz="1000">
              <a:latin typeface="Corbel" charset="0"/>
            </a:endParaRPr>
          </a:p>
          <a:p>
            <a:r>
              <a:rPr lang="en-US">
                <a:latin typeface="Corbel" charset="0"/>
              </a:rPr>
              <a:t>September 2032: end of main survey</a:t>
            </a:r>
          </a:p>
          <a:p>
            <a:endParaRPr lang="en-US">
              <a:latin typeface="Corbel" charset="0"/>
            </a:endParaRPr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/>
        </p:nvGraphicFramePr>
        <p:xfrm>
          <a:off x="457200" y="2850926"/>
          <a:ext cx="8228300" cy="818425"/>
        </p:xfrm>
        <a:graphic>
          <a:graphicData uri="http://schemas.openxmlformats.org/drawingml/2006/table">
            <a:tbl>
              <a:tblPr bandCol="1">
                <a:tableStyleId>{073A0DAA-6AF3-43AB-8588-CEC1D06C72B9}</a:tableStyleId>
              </a:tblPr>
              <a:tblGrid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  <a:gridCol w="411415"/>
              </a:tblGrid>
              <a:tr h="81842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2014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2015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2016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2017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2018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2019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2020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2021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2022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2023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2024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2025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2026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2027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2028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2029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2030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2031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2032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2033</a:t>
                      </a:r>
                      <a:endParaRPr lang="en-US" sz="2400" b="1" dirty="0"/>
                    </a:p>
                  </a:txBody>
                  <a:tcPr marL="83573" marR="83573"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704850" y="3786188"/>
            <a:ext cx="0" cy="61753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798763" y="3762375"/>
            <a:ext cx="0" cy="61753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097338" y="3756025"/>
            <a:ext cx="0" cy="61753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207375" y="3738563"/>
            <a:ext cx="0" cy="61753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058863" y="1604963"/>
            <a:ext cx="1604962" cy="1128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Phase A: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Development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674938" y="1598613"/>
            <a:ext cx="1604962" cy="1128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Phase B: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Commissioning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79900" y="1598613"/>
            <a:ext cx="1604963" cy="1128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Phase C: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Early Ops.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902325" y="1598613"/>
            <a:ext cx="2652713" cy="1128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Phase D: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Standard Operations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58863" y="1598613"/>
            <a:ext cx="1604962" cy="112871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u="sng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853" y="1930400"/>
            <a:ext cx="1005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LUSC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4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12950</TotalTime>
  <Words>1132</Words>
  <Application>Microsoft Macintosh PowerPoint</Application>
  <PresentationFormat>On-screen Show (4:3)</PresentationFormat>
  <Paragraphs>272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Module</vt:lpstr>
      <vt:lpstr>1_Module</vt:lpstr>
      <vt:lpstr>PowerPoint Presentation</vt:lpstr>
      <vt:lpstr>Synergies between LSST &amp; SKA</vt:lpstr>
      <vt:lpstr>LSST Basics </vt:lpstr>
      <vt:lpstr>High-level survey requirements</vt:lpstr>
      <vt:lpstr>Data Products: Level 1 – nightly processing</vt:lpstr>
      <vt:lpstr>Data Products: Level 2 – annual data release*</vt:lpstr>
      <vt:lpstr>Data Products: Level 3 – user-created products </vt:lpstr>
      <vt:lpstr>UK participation in LSST</vt:lpstr>
      <vt:lpstr>Timeline for LSST and LUSC</vt:lpstr>
      <vt:lpstr>Phase A funding from PPRP</vt:lpstr>
      <vt:lpstr>UK Data Access Centre</vt:lpstr>
      <vt:lpstr>UK DAC computational requirements</vt:lpstr>
      <vt:lpstr>UK LSST/SKA synergies</vt:lpstr>
      <vt:lpstr>UK LSST/SKA complementarities</vt:lpstr>
      <vt:lpstr>Summary</vt:lpstr>
      <vt:lpstr>PowerPoint Presentation</vt:lpstr>
      <vt:lpstr>LSST:UK Science Working Group</vt:lpstr>
      <vt:lpstr>DAC Data Volumes</vt:lpstr>
      <vt:lpstr>Database design</vt:lpstr>
      <vt:lpstr>Computing requirements</vt:lpstr>
      <vt:lpstr>Pre-operations computing</vt:lpstr>
      <vt:lpstr>LSST Budget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Mann</dc:creator>
  <cp:lastModifiedBy>Robert Mann</cp:lastModifiedBy>
  <cp:revision>281</cp:revision>
  <dcterms:created xsi:type="dcterms:W3CDTF">2014-01-18T20:34:11Z</dcterms:created>
  <dcterms:modified xsi:type="dcterms:W3CDTF">2016-04-13T14:01:44Z</dcterms:modified>
</cp:coreProperties>
</file>